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60" r:id="rId1"/>
  </p:sldMasterIdLst>
  <p:notesMasterIdLst>
    <p:notesMasterId r:id="rId15"/>
  </p:notesMasterIdLst>
  <p:sldIdLst>
    <p:sldId id="262" r:id="rId2"/>
    <p:sldId id="264" r:id="rId3"/>
    <p:sldId id="259" r:id="rId4"/>
    <p:sldId id="266" r:id="rId5"/>
    <p:sldId id="268" r:id="rId6"/>
    <p:sldId id="269" r:id="rId7"/>
    <p:sldId id="272" r:id="rId8"/>
    <p:sldId id="273" r:id="rId9"/>
    <p:sldId id="274" r:id="rId10"/>
    <p:sldId id="275" r:id="rId11"/>
    <p:sldId id="276" r:id="rId12"/>
    <p:sldId id="277" r:id="rId13"/>
    <p:sldId id="278" r:id="rId14"/>
  </p:sldIdLst>
  <p:sldSz cx="9144000" cy="5143500" type="screen16x9"/>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49">
          <p15:clr>
            <a:srgbClr val="A4A3A4"/>
          </p15:clr>
        </p15:guide>
        <p15:guide id="2" pos="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697"/>
    <a:srgbClr val="83C55B"/>
    <a:srgbClr val="0070C0"/>
    <a:srgbClr val="000000"/>
    <a:srgbClr val="D0E6CF"/>
    <a:srgbClr val="0096C8"/>
    <a:srgbClr val="0092D4"/>
    <a:srgbClr val="00A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2842" autoAdjust="0"/>
  </p:normalViewPr>
  <p:slideViewPr>
    <p:cSldViewPr snapToGrid="0" showGuides="1">
      <p:cViewPr varScale="1">
        <p:scale>
          <a:sx n="116" d="100"/>
          <a:sy n="116" d="100"/>
        </p:scale>
        <p:origin x="60" y="138"/>
      </p:cViewPr>
      <p:guideLst>
        <p:guide orient="horz" pos="2749"/>
        <p:guide pos="12"/>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5.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CFE5F691-4DA6-4E7E-88E0-0B0E5F6DDD4C}" type="datetimeFigureOut">
              <a:rPr lang="sv-SE" smtClean="0"/>
              <a:t>2019-01-23</a:t>
            </a:fld>
            <a:endParaRPr lang="sv-SE"/>
          </a:p>
        </p:txBody>
      </p:sp>
      <p:sp>
        <p:nvSpPr>
          <p:cNvPr id="4" name="Platshållare för bildobjekt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FB0CB7F7-2DE7-442F-B621-87F2D8E04FE8}" type="slidenum">
              <a:rPr lang="sv-SE" smtClean="0"/>
              <a:t>‹#›</a:t>
            </a:fld>
            <a:endParaRPr lang="sv-SE"/>
          </a:p>
        </p:txBody>
      </p:sp>
    </p:spTree>
    <p:extLst>
      <p:ext uri="{BB962C8B-B14F-4D97-AF65-F5344CB8AC3E}">
        <p14:creationId xmlns:p14="http://schemas.microsoft.com/office/powerpoint/2010/main" val="79574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för mall">
    <p:spTree>
      <p:nvGrpSpPr>
        <p:cNvPr id="1" name=""/>
        <p:cNvGrpSpPr/>
        <p:nvPr/>
      </p:nvGrpSpPr>
      <p:grpSpPr>
        <a:xfrm>
          <a:off x="0" y="0"/>
          <a:ext cx="0" cy="0"/>
          <a:chOff x="0" y="0"/>
          <a:chExt cx="0" cy="0"/>
        </a:xfrm>
      </p:grpSpPr>
      <p:sp>
        <p:nvSpPr>
          <p:cNvPr id="4" name="Platshållare för text 12"/>
          <p:cNvSpPr txBox="1">
            <a:spLocks/>
          </p:cNvSpPr>
          <p:nvPr userDrawn="1"/>
        </p:nvSpPr>
        <p:spPr>
          <a:xfrm>
            <a:off x="1046759" y="1884385"/>
            <a:ext cx="3551646" cy="1027480"/>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buNone/>
            </a:pPr>
            <a:r>
              <a:rPr lang="sv-SE" sz="1400" b="1" kern="0" dirty="0">
                <a:solidFill>
                  <a:srgbClr val="155697"/>
                </a:solidFill>
              </a:rPr>
              <a:t>Skapa ny sida</a:t>
            </a:r>
          </a:p>
          <a:p>
            <a:pPr marL="285750" indent="-285750">
              <a:spcBef>
                <a:spcPts val="160"/>
              </a:spcBef>
            </a:pPr>
            <a:r>
              <a:rPr lang="sv-SE" sz="1200" b="0" u="none" kern="0" dirty="0"/>
              <a:t>I menyn </a:t>
            </a:r>
            <a:r>
              <a:rPr lang="sv-SE" sz="1200" b="1" u="none" kern="0" dirty="0"/>
              <a:t>Start</a:t>
            </a:r>
            <a:r>
              <a:rPr lang="sv-SE" sz="1200" b="1" u="none" kern="0" baseline="0" dirty="0"/>
              <a:t> </a:t>
            </a:r>
            <a:r>
              <a:rPr lang="sv-SE" sz="1200" b="0" u="none" kern="0" baseline="0" dirty="0"/>
              <a:t>hittar du</a:t>
            </a:r>
            <a:r>
              <a:rPr lang="sv-SE" sz="1200" b="1" u="none" kern="0" baseline="0" dirty="0"/>
              <a:t> </a:t>
            </a:r>
            <a:r>
              <a:rPr lang="sv-SE" sz="1200" b="0" i="1" u="none" kern="0" baseline="0" dirty="0"/>
              <a:t>Ny bild</a:t>
            </a:r>
            <a:r>
              <a:rPr lang="sv-SE" sz="1200" b="0" u="none" kern="0" baseline="0" dirty="0"/>
              <a:t>.</a:t>
            </a:r>
            <a:r>
              <a:rPr lang="sv-SE" sz="1200" b="0" u="none" kern="0" dirty="0"/>
              <a:t> </a:t>
            </a:r>
          </a:p>
          <a:p>
            <a:pPr marL="285750" indent="-285750">
              <a:spcBef>
                <a:spcPts val="160"/>
              </a:spcBef>
            </a:pPr>
            <a:r>
              <a:rPr lang="sv-SE" sz="1200" i="0" u="none" kern="0" dirty="0"/>
              <a:t>Klicka på pilen</a:t>
            </a:r>
            <a:r>
              <a:rPr lang="sv-SE" sz="1200" i="0" u="none" kern="0" baseline="0" dirty="0"/>
              <a:t> och välj den </a:t>
            </a:r>
            <a:r>
              <a:rPr lang="sv-SE" sz="1200" i="0" u="none" kern="0" baseline="0" dirty="0" err="1"/>
              <a:t>sidmall</a:t>
            </a:r>
            <a:r>
              <a:rPr lang="sv-SE" sz="1200" i="0" u="none" kern="0" baseline="0" dirty="0"/>
              <a:t> du behöver.</a:t>
            </a:r>
            <a:endParaRPr lang="sv-SE" sz="1400" i="0" u="none" kern="0" baseline="0" dirty="0"/>
          </a:p>
          <a:p>
            <a:endParaRPr lang="sv-SE" sz="1400" i="0" u="none" kern="0" baseline="0" dirty="0"/>
          </a:p>
          <a:p>
            <a:endParaRPr lang="sv-SE" sz="1400" i="0" u="none" kern="0" baseline="0" dirty="0"/>
          </a:p>
          <a:p>
            <a:endParaRPr lang="sv-SE" sz="1400" i="0" u="none" kern="0" baseline="0" dirty="0"/>
          </a:p>
          <a:p>
            <a:pPr marL="228600" marR="0" indent="-228600" algn="l" defTabSz="762000" rtl="0" eaLnBrk="1" fontAlgn="base" latinLnBrk="0" hangingPunct="1">
              <a:lnSpc>
                <a:spcPct val="100000"/>
              </a:lnSpc>
              <a:spcBef>
                <a:spcPts val="160"/>
              </a:spcBef>
              <a:spcAft>
                <a:spcPct val="0"/>
              </a:spcAft>
              <a:buClr>
                <a:schemeClr val="tx2"/>
              </a:buClr>
              <a:buSzTx/>
              <a:buFont typeface="+mj-lt"/>
              <a:buAutoNum type="arabicPeriod"/>
              <a:tabLst/>
              <a:defRPr/>
            </a:pPr>
            <a:endParaRPr lang="sv-SE" sz="1200" kern="0" dirty="0"/>
          </a:p>
          <a:p>
            <a:pPr marL="0" indent="0">
              <a:buNone/>
            </a:pPr>
            <a:endParaRPr lang="sv-SE" sz="1200" kern="0" dirty="0"/>
          </a:p>
          <a:p>
            <a:pPr marL="0" indent="0">
              <a:buNone/>
            </a:pPr>
            <a:endParaRPr lang="sv-SE" sz="1200" kern="0" dirty="0"/>
          </a:p>
          <a:p>
            <a:pPr marL="0" indent="0">
              <a:buNone/>
            </a:pPr>
            <a:endParaRPr lang="sv-SE" sz="1200" kern="0" dirty="0"/>
          </a:p>
          <a:p>
            <a:pPr marL="0" indent="0">
              <a:buNone/>
            </a:pPr>
            <a:endParaRPr lang="sv-SE" sz="1200" kern="0" dirty="0"/>
          </a:p>
          <a:p>
            <a:endParaRPr lang="sv-SE" sz="1400" kern="0" dirty="0"/>
          </a:p>
        </p:txBody>
      </p:sp>
      <p:sp>
        <p:nvSpPr>
          <p:cNvPr id="5" name="Rubrik 8"/>
          <p:cNvSpPr txBox="1">
            <a:spLocks/>
          </p:cNvSpPr>
          <p:nvPr userDrawn="1"/>
        </p:nvSpPr>
        <p:spPr>
          <a:xfrm>
            <a:off x="1034250" y="581288"/>
            <a:ext cx="5619750" cy="465534"/>
          </a:xfrm>
          <a:prstGeom prst="rect">
            <a:avLst/>
          </a:prstGeom>
        </p:spPr>
        <p:txBody>
          <a:bodyPr/>
          <a:lstStyle>
            <a:lvl1pPr algn="l" defTabSz="762000" rtl="0" eaLnBrk="1" fontAlgn="base" hangingPunct="1">
              <a:spcBef>
                <a:spcPct val="0"/>
              </a:spcBef>
              <a:spcAft>
                <a:spcPct val="0"/>
              </a:spcAft>
              <a:defRPr sz="28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kern="0" dirty="0"/>
              <a:t>Våra nya mallar</a:t>
            </a:r>
          </a:p>
        </p:txBody>
      </p:sp>
      <p:grpSp>
        <p:nvGrpSpPr>
          <p:cNvPr id="17" name="Grupp 16"/>
          <p:cNvGrpSpPr/>
          <p:nvPr userDrawn="1"/>
        </p:nvGrpSpPr>
        <p:grpSpPr>
          <a:xfrm>
            <a:off x="1153326" y="2947015"/>
            <a:ext cx="1761936" cy="992330"/>
            <a:chOff x="1545535" y="1656085"/>
            <a:chExt cx="1990725" cy="108585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535" y="1656085"/>
              <a:ext cx="1990725" cy="1085850"/>
            </a:xfrm>
            <a:prstGeom prst="rect">
              <a:avLst/>
            </a:prstGeom>
            <a:ln>
              <a:solidFill>
                <a:schemeClr val="tx1"/>
              </a:solidFill>
            </a:ln>
          </p:spPr>
        </p:pic>
        <p:sp>
          <p:nvSpPr>
            <p:cNvPr id="2" name="Ellips 1"/>
            <p:cNvSpPr/>
            <p:nvPr userDrawn="1"/>
          </p:nvSpPr>
          <p:spPr bwMode="auto">
            <a:xfrm>
              <a:off x="2647464" y="2404704"/>
              <a:ext cx="152380" cy="152380"/>
            </a:xfrm>
            <a:prstGeom prst="ellipse">
              <a:avLst/>
            </a:prstGeom>
            <a:noFill/>
            <a:ln w="12700" cap="flat" cmpd="sng" algn="ctr">
              <a:solidFill>
                <a:schemeClr val="accent4"/>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a:ln>
                  <a:noFill/>
                </a:ln>
                <a:solidFill>
                  <a:schemeClr val="tx1"/>
                </a:solidFill>
                <a:effectLst/>
                <a:latin typeface="Arial" charset="0"/>
              </a:endParaRPr>
            </a:p>
          </p:txBody>
        </p:sp>
      </p:grpSp>
      <p:grpSp>
        <p:nvGrpSpPr>
          <p:cNvPr id="49" name="Grupp 48"/>
          <p:cNvGrpSpPr/>
          <p:nvPr userDrawn="1"/>
        </p:nvGrpSpPr>
        <p:grpSpPr>
          <a:xfrm>
            <a:off x="4584348" y="2911864"/>
            <a:ext cx="1761936" cy="999291"/>
            <a:chOff x="1563890" y="3912629"/>
            <a:chExt cx="1990725" cy="1085850"/>
          </a:xfrm>
        </p:grpSpPr>
        <p:pic>
          <p:nvPicPr>
            <p:cNvPr id="30" name="Bildobjekt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3890" y="3912629"/>
              <a:ext cx="1990725" cy="1085850"/>
            </a:xfrm>
            <a:prstGeom prst="rect">
              <a:avLst/>
            </a:prstGeom>
            <a:ln>
              <a:solidFill>
                <a:schemeClr val="tx1"/>
              </a:solidFill>
            </a:ln>
          </p:spPr>
        </p:pic>
        <p:sp>
          <p:nvSpPr>
            <p:cNvPr id="44" name="Rektangel 43"/>
            <p:cNvSpPr/>
            <p:nvPr userDrawn="1"/>
          </p:nvSpPr>
          <p:spPr bwMode="auto">
            <a:xfrm>
              <a:off x="2802016" y="4183582"/>
              <a:ext cx="736413" cy="215328"/>
            </a:xfrm>
            <a:prstGeom prst="rect">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a:ln>
                  <a:noFill/>
                </a:ln>
                <a:noFill/>
                <a:effectLst/>
                <a:latin typeface="Arial" charset="0"/>
              </a:endParaRPr>
            </a:p>
          </p:txBody>
        </p:sp>
      </p:grpSp>
      <p:sp>
        <p:nvSpPr>
          <p:cNvPr id="15" name="Rektangel 14"/>
          <p:cNvSpPr/>
          <p:nvPr userDrawn="1"/>
        </p:nvSpPr>
        <p:spPr>
          <a:xfrm>
            <a:off x="4501299" y="1884384"/>
            <a:ext cx="4572000" cy="913070"/>
          </a:xfrm>
          <a:prstGeom prst="rect">
            <a:avLst/>
          </a:prstGeom>
        </p:spPr>
        <p:txBody>
          <a:bodyPr>
            <a:spAutoFit/>
          </a:bodyPr>
          <a:lstStyle/>
          <a:p>
            <a:pPr marL="0" indent="0">
              <a:buNone/>
            </a:pPr>
            <a:r>
              <a:rPr lang="sv-SE" sz="1400" b="1" kern="0" dirty="0">
                <a:solidFill>
                  <a:srgbClr val="155697"/>
                </a:solidFill>
              </a:rPr>
              <a:t>Ändra mall på en befintlig sida</a:t>
            </a:r>
          </a:p>
          <a:p>
            <a:pPr marL="171450" indent="-171450">
              <a:spcBef>
                <a:spcPts val="160"/>
              </a:spcBef>
              <a:buFont typeface="Arial" panose="020B0604020202020204" pitchFamily="34" charset="0"/>
              <a:buChar char="•"/>
            </a:pPr>
            <a:r>
              <a:rPr lang="sv-SE" sz="1200" b="0" u="none" kern="0" dirty="0"/>
              <a:t>Markera den sida i presentationen som du </a:t>
            </a:r>
            <a:br>
              <a:rPr lang="sv-SE" sz="1200" b="0" u="none" kern="0" dirty="0"/>
            </a:br>
            <a:r>
              <a:rPr lang="sv-SE" sz="1200" b="0" u="none" kern="0" dirty="0"/>
              <a:t>vill byta </a:t>
            </a:r>
            <a:r>
              <a:rPr lang="sv-SE" sz="1200" b="0" u="none" kern="0" dirty="0" err="1"/>
              <a:t>sidmall</a:t>
            </a:r>
            <a:r>
              <a:rPr lang="sv-SE" sz="1200" b="0" u="none" kern="0" dirty="0"/>
              <a:t> på. </a:t>
            </a:r>
          </a:p>
          <a:p>
            <a:pPr marL="171450" marR="0" indent="-171450" algn="l" defTabSz="762000" rtl="0" eaLnBrk="1" fontAlgn="base" latinLnBrk="0" hangingPunct="1">
              <a:lnSpc>
                <a:spcPct val="100000"/>
              </a:lnSpc>
              <a:spcBef>
                <a:spcPts val="160"/>
              </a:spcBef>
              <a:spcAft>
                <a:spcPct val="0"/>
              </a:spcAft>
              <a:buClr>
                <a:schemeClr val="tx2"/>
              </a:buClr>
              <a:buSzTx/>
              <a:buFont typeface="Arial" panose="020B0604020202020204" pitchFamily="34" charset="0"/>
              <a:buChar char="•"/>
              <a:tabLst/>
              <a:defRPr/>
            </a:pPr>
            <a:r>
              <a:rPr lang="sv-SE" sz="1200" b="0" u="none" kern="0" dirty="0"/>
              <a:t>Gå</a:t>
            </a:r>
            <a:r>
              <a:rPr lang="sv-SE" sz="1200" b="0" u="none" kern="0" baseline="0" dirty="0"/>
              <a:t> upp till menyn </a:t>
            </a:r>
            <a:r>
              <a:rPr lang="sv-SE" sz="1200" b="1" u="none" kern="0" dirty="0"/>
              <a:t>Start</a:t>
            </a:r>
            <a:r>
              <a:rPr lang="sv-SE" sz="1200" b="1" u="none" kern="0" baseline="0" dirty="0"/>
              <a:t> </a:t>
            </a:r>
            <a:r>
              <a:rPr lang="sv-SE" sz="1200" b="0" u="none" kern="0" baseline="0" dirty="0"/>
              <a:t>och välj</a:t>
            </a:r>
            <a:r>
              <a:rPr lang="sv-SE" sz="1200" b="1" u="none" kern="0" baseline="0" dirty="0"/>
              <a:t> </a:t>
            </a:r>
            <a:r>
              <a:rPr lang="sv-SE" sz="1200" b="0" i="1" u="none" kern="0" baseline="0" dirty="0"/>
              <a:t>Layout</a:t>
            </a:r>
            <a:r>
              <a:rPr lang="sv-SE" sz="1200" b="0" u="none" kern="0" baseline="0" dirty="0"/>
              <a:t>.</a:t>
            </a:r>
            <a:r>
              <a:rPr lang="sv-SE" sz="1200" b="0" u="none" kern="0" dirty="0"/>
              <a:t> </a:t>
            </a:r>
          </a:p>
        </p:txBody>
      </p:sp>
      <p:sp>
        <p:nvSpPr>
          <p:cNvPr id="11" name="Platshållare för text 12"/>
          <p:cNvSpPr txBox="1">
            <a:spLocks/>
          </p:cNvSpPr>
          <p:nvPr userDrawn="1"/>
        </p:nvSpPr>
        <p:spPr>
          <a:xfrm>
            <a:off x="1051491" y="1139021"/>
            <a:ext cx="6419585" cy="691441"/>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spcBef>
                <a:spcPts val="160"/>
              </a:spcBef>
              <a:buNone/>
            </a:pPr>
            <a:r>
              <a:rPr lang="sv-SE" sz="1200" b="1" i="0" u="none" kern="0" baseline="0" dirty="0"/>
              <a:t>Det finns två gemensamma powerpointmallar för organisationen, en blå och en vit. Du hittar båda i VIS. Avsändaren är Region Norrbotten, oavsett vilken division vi tillhör. Använd de befintliga sidmallarna (layout) så långt det är möjligt.</a:t>
            </a:r>
            <a:endParaRPr lang="sv-SE" sz="1400" i="0" u="none" kern="0" baseline="0" dirty="0"/>
          </a:p>
        </p:txBody>
      </p:sp>
    </p:spTree>
    <p:extLst>
      <p:ext uri="{BB962C8B-B14F-4D97-AF65-F5344CB8AC3E}">
        <p14:creationId xmlns:p14="http://schemas.microsoft.com/office/powerpoint/2010/main" val="3851852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 Helbild">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8467"/>
            <a:ext cx="9144000" cy="5151966"/>
          </a:xfrm>
          <a:prstGeom prst="rect">
            <a:avLst/>
          </a:prstGeom>
        </p:spPr>
        <p:txBody>
          <a:bodyPr/>
          <a:lstStyle>
            <a:lvl1pPr>
              <a:defRPr/>
            </a:lvl1pPr>
          </a:lstStyle>
          <a:p>
            <a:r>
              <a:rPr lang="sv-SE"/>
              <a:t>Klicka på ikonen för att lägga till en bild</a:t>
            </a:r>
            <a:endParaRPr lang="sv-SE" dirty="0"/>
          </a:p>
        </p:txBody>
      </p:sp>
    </p:spTree>
    <p:extLst>
      <p:ext uri="{BB962C8B-B14F-4D97-AF65-F5344CB8AC3E}">
        <p14:creationId xmlns:p14="http://schemas.microsoft.com/office/powerpoint/2010/main" val="2404132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Helbild med text ovanpå">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9144000" cy="5151966"/>
          </a:xfrm>
          <a:prstGeom prst="rect">
            <a:avLst/>
          </a:prstGeom>
        </p:spPr>
        <p:txBody>
          <a:bodyPr/>
          <a:lstStyle>
            <a:lvl1pPr>
              <a:defRPr/>
            </a:lvl1pPr>
          </a:lstStyle>
          <a:p>
            <a:r>
              <a:rPr lang="sv-SE"/>
              <a:t>Klicka på ikonen för att lägga till en bild</a:t>
            </a:r>
            <a:endParaRPr lang="sv-SE" dirty="0"/>
          </a:p>
        </p:txBody>
      </p:sp>
      <p:sp>
        <p:nvSpPr>
          <p:cNvPr id="2" name="Rubrik 1"/>
          <p:cNvSpPr>
            <a:spLocks noGrp="1"/>
          </p:cNvSpPr>
          <p:nvPr>
            <p:ph type="title"/>
          </p:nvPr>
        </p:nvSpPr>
        <p:spPr>
          <a:xfrm>
            <a:off x="762001" y="734616"/>
            <a:ext cx="3590925" cy="2065734"/>
          </a:xfrm>
          <a:prstGeom prst="rect">
            <a:avLst/>
          </a:prstGeom>
        </p:spPr>
        <p:txBody>
          <a:bodyPr/>
          <a:lstStyle>
            <a:lvl1pPr>
              <a:lnSpc>
                <a:spcPct val="110000"/>
              </a:lnSpc>
              <a:defRPr sz="2400" b="1">
                <a:solidFill>
                  <a:schemeClr val="bg1"/>
                </a:solidFill>
              </a:defRPr>
            </a:lvl1pPr>
          </a:lstStyle>
          <a:p>
            <a:r>
              <a:rPr lang="sv-SE"/>
              <a:t>Klicka här för att ändra format</a:t>
            </a:r>
            <a:endParaRPr lang="sv-SE" dirty="0"/>
          </a:p>
        </p:txBody>
      </p:sp>
    </p:spTree>
    <p:extLst>
      <p:ext uri="{BB962C8B-B14F-4D97-AF65-F5344CB8AC3E}">
        <p14:creationId xmlns:p14="http://schemas.microsoft.com/office/powerpoint/2010/main" val="196368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233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319002" y="1084333"/>
            <a:ext cx="6497905" cy="1011503"/>
          </a:xfrm>
          <a:prstGeom prst="rect">
            <a:avLst/>
          </a:prstGeom>
        </p:spPr>
        <p:txBody>
          <a:bodyPr anchor="b"/>
          <a:lstStyle>
            <a:lvl1pPr algn="ctr">
              <a:defRPr sz="3200" b="1">
                <a:solidFill>
                  <a:srgbClr val="0070C0"/>
                </a:solidFill>
              </a:defRPr>
            </a:lvl1pPr>
          </a:lstStyle>
          <a:p>
            <a:r>
              <a:rPr lang="sv-SE"/>
              <a:t>Klicka här för att ändra format</a:t>
            </a:r>
            <a:endParaRPr lang="sv-SE" dirty="0"/>
          </a:p>
        </p:txBody>
      </p:sp>
      <p:sp>
        <p:nvSpPr>
          <p:cNvPr id="8" name="Platshållare för text 12"/>
          <p:cNvSpPr>
            <a:spLocks noGrp="1"/>
          </p:cNvSpPr>
          <p:nvPr>
            <p:ph type="body" sz="quarter" idx="14"/>
          </p:nvPr>
        </p:nvSpPr>
        <p:spPr>
          <a:xfrm>
            <a:off x="1319002" y="2127489"/>
            <a:ext cx="6505997" cy="688539"/>
          </a:xfrm>
          <a:prstGeom prst="rect">
            <a:avLst/>
          </a:prstGeom>
        </p:spPr>
        <p:txBody>
          <a:bodyPr anchor="ctr"/>
          <a:lstStyle>
            <a:lvl1pPr marL="0" indent="0" algn="ctr">
              <a:buNone/>
              <a:defRPr sz="2000" b="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sv-SE"/>
              <a:t>Klicka här för att ändra format på bakgrundstexten</a:t>
            </a:r>
          </a:p>
        </p:txBody>
      </p:sp>
    </p:spTree>
    <p:extLst>
      <p:ext uri="{BB962C8B-B14F-4D97-AF65-F5344CB8AC3E}">
        <p14:creationId xmlns:p14="http://schemas.microsoft.com/office/powerpoint/2010/main" val="229392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1592722" y="384370"/>
            <a:ext cx="5978095" cy="834016"/>
          </a:xfrm>
          <a:prstGeom prst="rect">
            <a:avLst/>
          </a:prstGeom>
        </p:spPr>
        <p:txBody>
          <a:bodyPr anchor="b" anchorCtr="0"/>
          <a:lstStyle>
            <a:lvl1pPr>
              <a:defRPr sz="2400" b="1" baseline="0">
                <a:solidFill>
                  <a:srgbClr val="0070C0"/>
                </a:solidFill>
              </a:defRPr>
            </a:lvl1pPr>
          </a:lstStyle>
          <a:p>
            <a:r>
              <a:rPr lang="sv-SE"/>
              <a:t>Klicka här för att ändra format</a:t>
            </a:r>
            <a:endParaRPr lang="sv-SE" dirty="0"/>
          </a:p>
        </p:txBody>
      </p:sp>
      <p:sp>
        <p:nvSpPr>
          <p:cNvPr id="16" name="Platshållare för innehåll 2"/>
          <p:cNvSpPr>
            <a:spLocks noGrp="1"/>
          </p:cNvSpPr>
          <p:nvPr>
            <p:ph sz="half" idx="1"/>
          </p:nvPr>
        </p:nvSpPr>
        <p:spPr>
          <a:xfrm>
            <a:off x="1592722" y="1314954"/>
            <a:ext cx="5978096" cy="3049084"/>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1244556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ara figur eller bild">
    <p:spTree>
      <p:nvGrpSpPr>
        <p:cNvPr id="1" name=""/>
        <p:cNvGrpSpPr/>
        <p:nvPr/>
      </p:nvGrpSpPr>
      <p:grpSpPr>
        <a:xfrm>
          <a:off x="0" y="0"/>
          <a:ext cx="0" cy="0"/>
          <a:chOff x="0" y="0"/>
          <a:chExt cx="0" cy="0"/>
        </a:xfrm>
      </p:grpSpPr>
      <p:sp>
        <p:nvSpPr>
          <p:cNvPr id="16" name="Platshållare för innehåll 2"/>
          <p:cNvSpPr>
            <a:spLocks noGrp="1"/>
          </p:cNvSpPr>
          <p:nvPr>
            <p:ph sz="half" idx="1"/>
          </p:nvPr>
        </p:nvSpPr>
        <p:spPr>
          <a:xfrm>
            <a:off x="1134534" y="355600"/>
            <a:ext cx="6917266" cy="4008437"/>
          </a:xfrm>
          <a:prstGeom prst="rect">
            <a:avLst/>
          </a:prstGeom>
        </p:spPr>
        <p:txBody>
          <a:bodyPr/>
          <a:lstStyle>
            <a:lvl1pPr marL="0" indent="0">
              <a:lnSpc>
                <a:spcPct val="110000"/>
              </a:lnSpc>
              <a:spcBef>
                <a:spcPts val="800"/>
              </a:spcBef>
              <a:buFont typeface="Arial" panose="020B0604020202020204" pitchFamily="34" charset="0"/>
              <a:buNone/>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273678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Figur och bildtext">
    <p:spTree>
      <p:nvGrpSpPr>
        <p:cNvPr id="1" name=""/>
        <p:cNvGrpSpPr/>
        <p:nvPr/>
      </p:nvGrpSpPr>
      <p:grpSpPr>
        <a:xfrm>
          <a:off x="0" y="0"/>
          <a:ext cx="0" cy="0"/>
          <a:chOff x="0" y="0"/>
          <a:chExt cx="0" cy="0"/>
        </a:xfrm>
      </p:grpSpPr>
      <p:sp>
        <p:nvSpPr>
          <p:cNvPr id="11" name="Rubrik 8"/>
          <p:cNvSpPr>
            <a:spLocks noGrp="1"/>
          </p:cNvSpPr>
          <p:nvPr>
            <p:ph type="title"/>
          </p:nvPr>
        </p:nvSpPr>
        <p:spPr>
          <a:xfrm>
            <a:off x="5494493" y="439043"/>
            <a:ext cx="3197701" cy="607580"/>
          </a:xfrm>
          <a:prstGeom prst="rect">
            <a:avLst/>
          </a:prstGeom>
        </p:spPr>
        <p:txBody>
          <a:bodyPr anchor="b" anchorCtr="0"/>
          <a:lstStyle>
            <a:lvl1pPr>
              <a:defRPr sz="2000" b="1" baseline="0">
                <a:solidFill>
                  <a:srgbClr val="0070C0"/>
                </a:solidFill>
              </a:defRPr>
            </a:lvl1pPr>
          </a:lstStyle>
          <a:p>
            <a:r>
              <a:rPr lang="sv-SE"/>
              <a:t>Klicka här för att ändra format</a:t>
            </a:r>
            <a:endParaRPr lang="sv-SE" dirty="0"/>
          </a:p>
        </p:txBody>
      </p:sp>
      <p:sp>
        <p:nvSpPr>
          <p:cNvPr id="5" name="Platshållare för innehåll 2"/>
          <p:cNvSpPr>
            <a:spLocks noGrp="1"/>
          </p:cNvSpPr>
          <p:nvPr>
            <p:ph sz="half" idx="1"/>
          </p:nvPr>
        </p:nvSpPr>
        <p:spPr>
          <a:xfrm>
            <a:off x="525982" y="440267"/>
            <a:ext cx="4879497" cy="3923771"/>
          </a:xfrm>
          <a:prstGeom prst="rect">
            <a:avLst/>
          </a:prstGeom>
        </p:spPr>
        <p:txBody>
          <a:bodyPr/>
          <a:lstStyle>
            <a:lvl1pPr marL="0" indent="0">
              <a:spcBef>
                <a:spcPts val="800"/>
              </a:spcBef>
              <a:buFont typeface="Arial" panose="020B0604020202020204" pitchFamily="34" charset="0"/>
              <a:buNone/>
              <a:defRPr sz="1600" baseline="0">
                <a:latin typeface="+mn-lt"/>
              </a:defRPr>
            </a:lvl1pPr>
            <a:lvl2pPr marL="536575" indent="0">
              <a:buNone/>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
        <p:nvSpPr>
          <p:cNvPr id="6" name="Platshållare för innehåll 2"/>
          <p:cNvSpPr>
            <a:spLocks noGrp="1"/>
          </p:cNvSpPr>
          <p:nvPr>
            <p:ph sz="half" idx="10"/>
          </p:nvPr>
        </p:nvSpPr>
        <p:spPr>
          <a:xfrm>
            <a:off x="5494492" y="1065562"/>
            <a:ext cx="3212538" cy="3298475"/>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196101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Foto &amp; Text">
    <p:spTree>
      <p:nvGrpSpPr>
        <p:cNvPr id="1" name=""/>
        <p:cNvGrpSpPr/>
        <p:nvPr/>
      </p:nvGrpSpPr>
      <p:grpSpPr>
        <a:xfrm>
          <a:off x="0" y="0"/>
          <a:ext cx="0" cy="0"/>
          <a:chOff x="0" y="0"/>
          <a:chExt cx="0" cy="0"/>
        </a:xfrm>
      </p:grpSpPr>
      <p:sp>
        <p:nvSpPr>
          <p:cNvPr id="3" name="Rektangel 2"/>
          <p:cNvSpPr/>
          <p:nvPr userDrawn="1"/>
        </p:nvSpPr>
        <p:spPr>
          <a:xfrm>
            <a:off x="495300" y="2585971"/>
            <a:ext cx="2009775" cy="938719"/>
          </a:xfrm>
          <a:prstGeom prst="rect">
            <a:avLst/>
          </a:prstGeom>
        </p:spPr>
        <p:txBody>
          <a:bodyPr wrap="square">
            <a:spAutoFit/>
          </a:bodyPr>
          <a:lstStyle/>
          <a:p>
            <a:pPr algn="l"/>
            <a:r>
              <a:rPr lang="sv-SE" sz="1100" dirty="0"/>
              <a:t>OBS! Om du behöver justera bilden inom ramen – dubbelklicka på bilden och välj verktyget ”Beskär” som dyker upp i menyn. </a:t>
            </a:r>
          </a:p>
        </p:txBody>
      </p:sp>
      <p:sp>
        <p:nvSpPr>
          <p:cNvPr id="2" name="Rubrik 1"/>
          <p:cNvSpPr>
            <a:spLocks noGrp="1"/>
          </p:cNvSpPr>
          <p:nvPr>
            <p:ph type="title"/>
          </p:nvPr>
        </p:nvSpPr>
        <p:spPr>
          <a:xfrm>
            <a:off x="3238500" y="258945"/>
            <a:ext cx="5295900" cy="825388"/>
          </a:xfrm>
          <a:prstGeom prst="rect">
            <a:avLst/>
          </a:prstGeom>
        </p:spPr>
        <p:txBody>
          <a:bodyPr anchor="b"/>
          <a:lstStyle>
            <a:lvl1pPr>
              <a:defRPr sz="2400" b="1">
                <a:solidFill>
                  <a:srgbClr val="0070C0"/>
                </a:solidFill>
              </a:defRPr>
            </a:lvl1pPr>
          </a:lstStyle>
          <a:p>
            <a:r>
              <a:rPr lang="sv-SE"/>
              <a:t>Klicka här för att ändra format</a:t>
            </a:r>
            <a:endParaRPr lang="sv-SE" dirty="0"/>
          </a:p>
        </p:txBody>
      </p:sp>
      <p:sp>
        <p:nvSpPr>
          <p:cNvPr id="10" name="Platshållare för bild 9"/>
          <p:cNvSpPr>
            <a:spLocks noGrp="1"/>
          </p:cNvSpPr>
          <p:nvPr>
            <p:ph type="pic" sz="quarter" idx="13"/>
          </p:nvPr>
        </p:nvSpPr>
        <p:spPr>
          <a:xfrm>
            <a:off x="0" y="-1"/>
            <a:ext cx="2857500" cy="5143501"/>
          </a:xfrm>
          <a:prstGeom prst="rect">
            <a:avLst/>
          </a:prstGeom>
        </p:spPr>
        <p:txBody>
          <a:bodyPr/>
          <a:lstStyle>
            <a:lvl1pPr>
              <a:defRPr/>
            </a:lvl1pPr>
          </a:lstStyle>
          <a:p>
            <a:r>
              <a:rPr lang="sv-SE"/>
              <a:t>Klicka på ikonen för att lägga till en bild</a:t>
            </a:r>
            <a:endParaRPr lang="sv-SE" dirty="0"/>
          </a:p>
        </p:txBody>
      </p:sp>
      <p:sp>
        <p:nvSpPr>
          <p:cNvPr id="6" name="Platshållare för innehåll 2"/>
          <p:cNvSpPr>
            <a:spLocks noGrp="1"/>
          </p:cNvSpPr>
          <p:nvPr>
            <p:ph sz="half" idx="10"/>
          </p:nvPr>
        </p:nvSpPr>
        <p:spPr>
          <a:xfrm>
            <a:off x="3234389" y="1168401"/>
            <a:ext cx="5300190" cy="3195638"/>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425769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Jämförelse">
    <p:spTree>
      <p:nvGrpSpPr>
        <p:cNvPr id="1" name=""/>
        <p:cNvGrpSpPr/>
        <p:nvPr/>
      </p:nvGrpSpPr>
      <p:grpSpPr>
        <a:xfrm>
          <a:off x="0" y="0"/>
          <a:ext cx="0" cy="0"/>
          <a:chOff x="0" y="0"/>
          <a:chExt cx="0" cy="0"/>
        </a:xfrm>
      </p:grpSpPr>
      <p:sp>
        <p:nvSpPr>
          <p:cNvPr id="3" name="Title 1"/>
          <p:cNvSpPr>
            <a:spLocks noGrp="1"/>
          </p:cNvSpPr>
          <p:nvPr>
            <p:ph type="title"/>
          </p:nvPr>
        </p:nvSpPr>
        <p:spPr>
          <a:xfrm>
            <a:off x="672448" y="348300"/>
            <a:ext cx="7550022" cy="742660"/>
          </a:xfrm>
          <a:prstGeom prst="rect">
            <a:avLst/>
          </a:prstGeom>
        </p:spPr>
        <p:txBody>
          <a:bodyPr anchor="ctr" anchorCtr="0"/>
          <a:lstStyle>
            <a:lvl1pPr algn="l">
              <a:defRPr sz="2400" b="1">
                <a:solidFill>
                  <a:srgbClr val="0070C0"/>
                </a:solidFill>
              </a:defRPr>
            </a:lvl1pPr>
          </a:lstStyle>
          <a:p>
            <a:r>
              <a:rPr lang="sv-SE"/>
              <a:t>Klicka här för att ändra format</a:t>
            </a:r>
            <a:endParaRPr lang="sv-SE" dirty="0"/>
          </a:p>
        </p:txBody>
      </p:sp>
      <p:sp>
        <p:nvSpPr>
          <p:cNvPr id="4" name="Content Placeholder 2"/>
          <p:cNvSpPr>
            <a:spLocks noGrp="1"/>
          </p:cNvSpPr>
          <p:nvPr>
            <p:ph sz="half" idx="1"/>
          </p:nvPr>
        </p:nvSpPr>
        <p:spPr>
          <a:xfrm>
            <a:off x="683211" y="1257840"/>
            <a:ext cx="3557174" cy="3094396"/>
          </a:xfrm>
          <a:prstGeom prst="rect">
            <a:avLst/>
          </a:prstGeom>
        </p:spPr>
        <p:txBody>
          <a:bodyPr/>
          <a:lstStyle>
            <a:lvl1pPr>
              <a:lnSpc>
                <a:spcPct val="80000"/>
              </a:lnSpc>
              <a:defRPr/>
            </a:lvl1pPr>
          </a:lstStyle>
          <a:p>
            <a:pPr lvl="0"/>
            <a:r>
              <a:rPr lang="sv-SE"/>
              <a:t>Klicka här för att ändra format på bakgrundstexten</a:t>
            </a:r>
          </a:p>
        </p:txBody>
      </p:sp>
      <p:cxnSp>
        <p:nvCxnSpPr>
          <p:cNvPr id="11" name="Straight Connector 10"/>
          <p:cNvCxnSpPr/>
          <p:nvPr userDrawn="1"/>
        </p:nvCxnSpPr>
        <p:spPr bwMode="auto">
          <a:xfrm flipH="1">
            <a:off x="4434107" y="1284703"/>
            <a:ext cx="22878" cy="3056770"/>
          </a:xfrm>
          <a:prstGeom prst="line">
            <a:avLst/>
          </a:prstGeom>
          <a:solidFill>
            <a:schemeClr val="bg1"/>
          </a:solidFill>
          <a:ln w="6350" cap="flat" cmpd="sng" algn="ctr">
            <a:solidFill>
              <a:srgbClr val="6A6C63"/>
            </a:solidFill>
            <a:prstDash val="solid"/>
            <a:round/>
            <a:headEnd type="none" w="sm" len="sm"/>
            <a:tailEnd type="none" w="sm" len="sm"/>
          </a:ln>
          <a:effectLst/>
        </p:spPr>
      </p:cxnSp>
      <p:sp>
        <p:nvSpPr>
          <p:cNvPr id="15" name="Content Placeholder 2"/>
          <p:cNvSpPr>
            <a:spLocks noGrp="1"/>
          </p:cNvSpPr>
          <p:nvPr>
            <p:ph sz="half" idx="10"/>
          </p:nvPr>
        </p:nvSpPr>
        <p:spPr>
          <a:xfrm>
            <a:off x="4665297" y="1257840"/>
            <a:ext cx="3557174" cy="3094396"/>
          </a:xfrm>
          <a:prstGeom prst="rect">
            <a:avLst/>
          </a:prstGeom>
        </p:spPr>
        <p:txBody>
          <a:bodyPr/>
          <a:lstStyle>
            <a:lvl1pPr>
              <a:lnSpc>
                <a:spcPct val="80000"/>
              </a:lnSpc>
              <a:defRPr/>
            </a:lvl1pPr>
          </a:lstStyle>
          <a:p>
            <a:pPr lvl="0"/>
            <a:r>
              <a:rPr lang="sv-SE"/>
              <a:t>Klicka här för att ändra format på bakgrundstexten</a:t>
            </a:r>
          </a:p>
        </p:txBody>
      </p:sp>
    </p:spTree>
    <p:extLst>
      <p:ext uri="{BB962C8B-B14F-4D97-AF65-F5344CB8AC3E}">
        <p14:creationId xmlns:p14="http://schemas.microsoft.com/office/powerpoint/2010/main" val="123931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 Jämförelse 2">
    <p:spTree>
      <p:nvGrpSpPr>
        <p:cNvPr id="1" name=""/>
        <p:cNvGrpSpPr/>
        <p:nvPr/>
      </p:nvGrpSpPr>
      <p:grpSpPr>
        <a:xfrm>
          <a:off x="0" y="0"/>
          <a:ext cx="0" cy="0"/>
          <a:chOff x="0" y="0"/>
          <a:chExt cx="0" cy="0"/>
        </a:xfrm>
      </p:grpSpPr>
      <p:sp>
        <p:nvSpPr>
          <p:cNvPr id="3" name="Title 1"/>
          <p:cNvSpPr>
            <a:spLocks noGrp="1"/>
          </p:cNvSpPr>
          <p:nvPr>
            <p:ph type="title"/>
          </p:nvPr>
        </p:nvSpPr>
        <p:spPr>
          <a:xfrm>
            <a:off x="672448" y="247552"/>
            <a:ext cx="7560784" cy="774953"/>
          </a:xfrm>
          <a:prstGeom prst="rect">
            <a:avLst/>
          </a:prstGeom>
        </p:spPr>
        <p:txBody>
          <a:bodyPr anchor="ctr" anchorCtr="0"/>
          <a:lstStyle>
            <a:lvl1pPr marL="0" indent="0" algn="l">
              <a:buFontTx/>
              <a:buNone/>
              <a:defRPr sz="2400" b="1">
                <a:solidFill>
                  <a:srgbClr val="0070C0"/>
                </a:solidFill>
              </a:defRPr>
            </a:lvl1pPr>
          </a:lstStyle>
          <a:p>
            <a:r>
              <a:rPr lang="sv-SE"/>
              <a:t>Klicka här för att ändra format</a:t>
            </a:r>
            <a:endParaRPr lang="sv-SE" dirty="0"/>
          </a:p>
        </p:txBody>
      </p:sp>
      <p:sp>
        <p:nvSpPr>
          <p:cNvPr id="4" name="Content Placeholder 2"/>
          <p:cNvSpPr>
            <a:spLocks noGrp="1"/>
          </p:cNvSpPr>
          <p:nvPr>
            <p:ph sz="half" idx="1"/>
          </p:nvPr>
        </p:nvSpPr>
        <p:spPr>
          <a:xfrm>
            <a:off x="683210" y="1647196"/>
            <a:ext cx="3664797" cy="2699453"/>
          </a:xfrm>
          <a:prstGeom prst="rect">
            <a:avLst/>
          </a:prstGeom>
        </p:spPr>
        <p:txBody>
          <a:bodyPr/>
          <a:lstStyle>
            <a:lvl1pPr>
              <a:lnSpc>
                <a:spcPct val="80000"/>
              </a:lnSpc>
              <a:defRPr/>
            </a:lvl1pPr>
          </a:lstStyle>
          <a:p>
            <a:pPr lvl="0"/>
            <a:r>
              <a:rPr lang="sv-SE"/>
              <a:t>Klicka här för att ändra format på bakgrundstexten</a:t>
            </a:r>
          </a:p>
        </p:txBody>
      </p:sp>
      <p:sp>
        <p:nvSpPr>
          <p:cNvPr id="5" name="Text Placeholder 2"/>
          <p:cNvSpPr>
            <a:spLocks noGrp="1"/>
          </p:cNvSpPr>
          <p:nvPr>
            <p:ph type="body" idx="11"/>
          </p:nvPr>
        </p:nvSpPr>
        <p:spPr>
          <a:xfrm>
            <a:off x="669464" y="1043308"/>
            <a:ext cx="3702264" cy="481012"/>
          </a:xfrm>
          <a:prstGeom prst="rect">
            <a:avLst/>
          </a:prstGeom>
        </p:spPr>
        <p:txBody>
          <a:bodyPr anchor="ctr" anchorCtr="0"/>
          <a:lstStyle>
            <a:lvl1pPr marL="0" indent="0">
              <a:buNone/>
              <a:defRPr b="1"/>
            </a:lvl1pPr>
          </a:lstStyle>
          <a:p>
            <a:pPr lvl="0"/>
            <a:r>
              <a:rPr lang="sv-SE"/>
              <a:t>Klicka här för att ändra format på bakgrundstexten</a:t>
            </a:r>
          </a:p>
        </p:txBody>
      </p:sp>
      <p:sp>
        <p:nvSpPr>
          <p:cNvPr id="7" name="Content Placeholder 2"/>
          <p:cNvSpPr>
            <a:spLocks noGrp="1"/>
          </p:cNvSpPr>
          <p:nvPr>
            <p:ph sz="half" idx="12"/>
          </p:nvPr>
        </p:nvSpPr>
        <p:spPr>
          <a:xfrm>
            <a:off x="4555069" y="1648910"/>
            <a:ext cx="3690650" cy="2699453"/>
          </a:xfrm>
          <a:prstGeom prst="rect">
            <a:avLst/>
          </a:prstGeom>
        </p:spPr>
        <p:txBody>
          <a:bodyPr/>
          <a:lstStyle>
            <a:lvl1pPr>
              <a:lnSpc>
                <a:spcPct val="80000"/>
              </a:lnSpc>
              <a:defRPr/>
            </a:lvl1pPr>
          </a:lstStyle>
          <a:p>
            <a:pPr lvl="0"/>
            <a:r>
              <a:rPr lang="sv-SE"/>
              <a:t>Klicka här för att ändra format på bakgrundstexten</a:t>
            </a:r>
          </a:p>
        </p:txBody>
      </p:sp>
      <p:sp>
        <p:nvSpPr>
          <p:cNvPr id="8" name="Text Placeholder 2"/>
          <p:cNvSpPr>
            <a:spLocks noGrp="1"/>
          </p:cNvSpPr>
          <p:nvPr>
            <p:ph type="body" idx="13"/>
          </p:nvPr>
        </p:nvSpPr>
        <p:spPr>
          <a:xfrm>
            <a:off x="4564979" y="1045022"/>
            <a:ext cx="3680739" cy="481012"/>
          </a:xfrm>
          <a:prstGeom prst="rect">
            <a:avLst/>
          </a:prstGeom>
        </p:spPr>
        <p:txBody>
          <a:bodyPr anchor="ctr" anchorCtr="0"/>
          <a:lstStyle>
            <a:lvl1pPr marL="0" indent="0">
              <a:buNone/>
              <a:defRPr b="1"/>
            </a:lvl1pPr>
          </a:lstStyle>
          <a:p>
            <a:pPr lvl="0"/>
            <a:r>
              <a:rPr lang="sv-SE"/>
              <a:t>Klicka här för att ändra format på bakgrundstexten</a:t>
            </a:r>
          </a:p>
        </p:txBody>
      </p:sp>
      <p:cxnSp>
        <p:nvCxnSpPr>
          <p:cNvPr id="9" name="Rak 8"/>
          <p:cNvCxnSpPr/>
          <p:nvPr userDrawn="1"/>
        </p:nvCxnSpPr>
        <p:spPr bwMode="auto">
          <a:xfrm>
            <a:off x="677333"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cxnSp>
        <p:nvCxnSpPr>
          <p:cNvPr id="10" name="Rak 9"/>
          <p:cNvCxnSpPr/>
          <p:nvPr userDrawn="1"/>
        </p:nvCxnSpPr>
        <p:spPr bwMode="auto">
          <a:xfrm>
            <a:off x="4555068"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09642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Bild med bildtex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92288" y="3743833"/>
            <a:ext cx="5486400" cy="603250"/>
          </a:xfrm>
          <a:prstGeom prst="rect">
            <a:avLst/>
          </a:prstGeom>
        </p:spPr>
        <p:txBody>
          <a:bodyPr anchor="t" anchorCtr="0"/>
          <a:lstStyle>
            <a:lvl1pPr marL="0" indent="0">
              <a:lnSpc>
                <a:spcPct val="110000"/>
              </a:lnSpc>
              <a:buNone/>
              <a:defRPr/>
            </a:lvl1pPr>
          </a:lstStyle>
          <a:p>
            <a:pPr lvl="0"/>
            <a:r>
              <a:rPr lang="sv-SE"/>
              <a:t>Klicka här för att ändra format på bakgrundstexten</a:t>
            </a:r>
          </a:p>
        </p:txBody>
      </p:sp>
      <p:sp>
        <p:nvSpPr>
          <p:cNvPr id="5" name="Title 1"/>
          <p:cNvSpPr>
            <a:spLocks noGrp="1"/>
          </p:cNvSpPr>
          <p:nvPr>
            <p:ph type="title"/>
          </p:nvPr>
        </p:nvSpPr>
        <p:spPr>
          <a:xfrm>
            <a:off x="1792288" y="3315204"/>
            <a:ext cx="5486400" cy="425450"/>
          </a:xfrm>
          <a:prstGeom prst="rect">
            <a:avLst/>
          </a:prstGeom>
        </p:spPr>
        <p:txBody>
          <a:bodyPr anchor="b" anchorCtr="0"/>
          <a:lstStyle>
            <a:lvl1pPr>
              <a:defRPr sz="1600" b="1"/>
            </a:lvl1pPr>
          </a:lstStyle>
          <a:p>
            <a:r>
              <a:rPr lang="sv-SE"/>
              <a:t>Klicka här för att ändra format</a:t>
            </a:r>
            <a:endParaRPr lang="sv-SE" dirty="0"/>
          </a:p>
        </p:txBody>
      </p:sp>
      <p:sp>
        <p:nvSpPr>
          <p:cNvPr id="6" name="Content Placeholder 2"/>
          <p:cNvSpPr>
            <a:spLocks noGrp="1"/>
          </p:cNvSpPr>
          <p:nvPr>
            <p:ph sz="half" idx="1"/>
          </p:nvPr>
        </p:nvSpPr>
        <p:spPr>
          <a:xfrm>
            <a:off x="1809276" y="338665"/>
            <a:ext cx="5455123" cy="2929834"/>
          </a:xfrm>
          <a:prstGeom prst="rect">
            <a:avLst/>
          </a:prstGeom>
        </p:spPr>
        <p:txBody>
          <a:bodyPr/>
          <a:lstStyle>
            <a:lvl1pPr>
              <a:lnSpc>
                <a:spcPct val="80000"/>
              </a:lnSpc>
              <a:defRPr/>
            </a:lvl1pPr>
          </a:lstStyle>
          <a:p>
            <a:pPr lvl="0"/>
            <a:r>
              <a:rPr lang="sv-SE"/>
              <a:t>Klicka här för att ändra format på bakgrundstexten</a:t>
            </a:r>
          </a:p>
        </p:txBody>
      </p:sp>
    </p:spTree>
    <p:extLst>
      <p:ext uri="{BB962C8B-B14F-4D97-AF65-F5344CB8AC3E}">
        <p14:creationId xmlns:p14="http://schemas.microsoft.com/office/powerpoint/2010/main" val="19619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p:nvSpPr>
        <p:spPr bwMode="auto">
          <a:xfrm>
            <a:off x="179388" y="4731544"/>
            <a:ext cx="2087562" cy="270272"/>
          </a:xfrm>
          <a:prstGeom prst="rect">
            <a:avLst/>
          </a:prstGeom>
          <a:noFill/>
          <a:ln w="9525">
            <a:noFill/>
            <a:miter lim="800000"/>
            <a:headEnd/>
            <a:tailEnd/>
          </a:ln>
          <a:effectLst/>
        </p:spPr>
        <p:txBody>
          <a:bodyPr wrap="none" lIns="92075" tIns="46038" rIns="92075" bIns="46038" anchor="ctr"/>
          <a:lstStyle/>
          <a:p>
            <a:pPr defTabSz="762000" eaLnBrk="0" fontAlgn="base" hangingPunct="0">
              <a:spcBef>
                <a:spcPct val="0"/>
              </a:spcBef>
              <a:spcAft>
                <a:spcPct val="0"/>
              </a:spcAft>
            </a:pPr>
            <a:br>
              <a:rPr lang="sv-SE" sz="600" dirty="0">
                <a:solidFill>
                  <a:srgbClr val="969696"/>
                </a:solidFill>
              </a:rPr>
            </a:br>
            <a:endParaRPr lang="sv-SE" sz="600" dirty="0">
              <a:solidFill>
                <a:srgbClr val="969696"/>
              </a:solidFill>
            </a:endParaRPr>
          </a:p>
        </p:txBody>
      </p:sp>
      <p:pic>
        <p:nvPicPr>
          <p:cNvPr id="6" name="Bildobjekt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135522" y="4568759"/>
            <a:ext cx="1537487" cy="325569"/>
          </a:xfrm>
          <a:prstGeom prst="rect">
            <a:avLst/>
          </a:prstGeom>
        </p:spPr>
      </p:pic>
    </p:spTree>
    <p:extLst>
      <p:ext uri="{BB962C8B-B14F-4D97-AF65-F5344CB8AC3E}">
        <p14:creationId xmlns:p14="http://schemas.microsoft.com/office/powerpoint/2010/main" val="17520395"/>
      </p:ext>
    </p:extLst>
  </p:cSld>
  <p:clrMap bg1="lt1" tx1="dk1" bg2="lt2" tx2="dk2" accent1="accent1" accent2="accent2" accent3="accent3" accent4="accent4" accent5="accent5" accent6="accent6" hlink="hlink" folHlink="folHlink"/>
  <p:sldLayoutIdLst>
    <p:sldLayoutId id="2147483666" r:id="rId1"/>
    <p:sldLayoutId id="2147483663" r:id="rId2"/>
    <p:sldLayoutId id="2147483671" r:id="rId3"/>
    <p:sldLayoutId id="2147483678" r:id="rId4"/>
    <p:sldLayoutId id="2147483672" r:id="rId5"/>
    <p:sldLayoutId id="2147483662" r:id="rId6"/>
    <p:sldLayoutId id="2147483674" r:id="rId7"/>
    <p:sldLayoutId id="2147483677" r:id="rId8"/>
    <p:sldLayoutId id="2147483676" r:id="rId9"/>
    <p:sldLayoutId id="2147483664" r:id="rId10"/>
    <p:sldLayoutId id="2147483680" r:id="rId11"/>
    <p:sldLayoutId id="2147483679" r:id="rId12"/>
  </p:sldLayoutIdLst>
  <p:hf sldNum="0" hdr="0"/>
  <p:txStyles>
    <p:titleStyle>
      <a:lvl1pPr algn="l" defTabSz="762000" rtl="0" eaLnBrk="1" fontAlgn="base" hangingPunct="1">
        <a:spcBef>
          <a:spcPct val="0"/>
        </a:spcBef>
        <a:spcAft>
          <a:spcPct val="0"/>
        </a:spcAft>
        <a:defRPr sz="2800">
          <a:solidFill>
            <a:schemeClr val="tx2"/>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p:titleStyle>
    <p:bodyStyle>
      <a:lvl1pPr marL="107950" indent="-107950" algn="l" defTabSz="762000" rtl="0" eaLnBrk="1" fontAlgn="base" hangingPunct="1">
        <a:spcBef>
          <a:spcPct val="100000"/>
        </a:spcBef>
        <a:spcAft>
          <a:spcPct val="0"/>
        </a:spcAft>
        <a:buClr>
          <a:schemeClr val="tx2"/>
        </a:buClr>
        <a:buFont typeface="Arial" charset="0"/>
        <a:buChar char="•"/>
        <a:defRPr sz="1600">
          <a:solidFill>
            <a:schemeClr val="tx2"/>
          </a:solidFill>
          <a:latin typeface="+mn-lt"/>
          <a:ea typeface="+mn-ea"/>
          <a:cs typeface="+mn-cs"/>
        </a:defRPr>
      </a:lvl1pPr>
      <a:lvl2pPr marL="720725" indent="-184150" algn="l" defTabSz="762000" rtl="0" eaLnBrk="1" fontAlgn="base" hangingPunct="1">
        <a:spcBef>
          <a:spcPct val="20000"/>
        </a:spcBef>
        <a:spcAft>
          <a:spcPct val="0"/>
        </a:spcAft>
        <a:buClr>
          <a:schemeClr val="tx2"/>
        </a:buClr>
        <a:buSzPct val="80000"/>
        <a:buFont typeface="Arial" charset="0"/>
        <a:buChar char="–"/>
        <a:defRPr sz="1600">
          <a:solidFill>
            <a:schemeClr val="tx2"/>
          </a:solidFill>
          <a:latin typeface="+mn-lt"/>
        </a:defRPr>
      </a:lvl2pPr>
      <a:lvl3pPr marL="1257300" indent="-87313"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mn-lt"/>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mn-lt"/>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mn-lt"/>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88276" y="1349272"/>
            <a:ext cx="6497905" cy="1011503"/>
          </a:xfrm>
        </p:spPr>
        <p:txBody>
          <a:bodyPr/>
          <a:lstStyle/>
          <a:p>
            <a:pPr algn="l"/>
            <a:r>
              <a:rPr lang="sv-SE" dirty="0"/>
              <a:t>Så verkställs Norrbottens folkhälsostrategi  </a:t>
            </a:r>
            <a:br>
              <a:rPr lang="sv-SE" dirty="0"/>
            </a:br>
            <a:r>
              <a:rPr lang="sv-SE" sz="2000" dirty="0"/>
              <a:t>-så förbättras hälsan 2018-2022</a:t>
            </a:r>
          </a:p>
        </p:txBody>
      </p:sp>
      <p:sp>
        <p:nvSpPr>
          <p:cNvPr id="4" name="Rektangel 3"/>
          <p:cNvSpPr/>
          <p:nvPr/>
        </p:nvSpPr>
        <p:spPr bwMode="auto">
          <a:xfrm rot="16200000">
            <a:off x="4258234" y="257733"/>
            <a:ext cx="627534" cy="914399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a:ln>
                <a:noFill/>
              </a:ln>
              <a:solidFill>
                <a:schemeClr val="tx1"/>
              </a:solidFill>
              <a:effectLst/>
              <a:latin typeface="Arial" charset="0"/>
            </a:endParaRPr>
          </a:p>
        </p:txBody>
      </p:sp>
      <p:pic>
        <p:nvPicPr>
          <p:cNvPr id="5" name="Platshållare för innehåll 3" descr="Folkhälso-logo.png"/>
          <p:cNvPicPr>
            <a:picLocks noChangeAspect="1"/>
          </p:cNvPicPr>
          <p:nvPr/>
        </p:nvPicPr>
        <p:blipFill>
          <a:blip r:embed="rId2"/>
          <a:stretch>
            <a:fillRect/>
          </a:stretch>
        </p:blipFill>
        <p:spPr>
          <a:xfrm>
            <a:off x="1165726" y="2663136"/>
            <a:ext cx="2758847" cy="1146864"/>
          </a:xfrm>
          <a:prstGeom prst="rect">
            <a:avLst/>
          </a:prstGeom>
        </p:spPr>
      </p:pic>
      <p:sp>
        <p:nvSpPr>
          <p:cNvPr id="6" name="Rektangel 5"/>
          <p:cNvSpPr/>
          <p:nvPr/>
        </p:nvSpPr>
        <p:spPr bwMode="auto">
          <a:xfrm rot="16200000">
            <a:off x="4180036" y="276229"/>
            <a:ext cx="627534" cy="930039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a:ln>
                <a:noFill/>
              </a:ln>
              <a:solidFill>
                <a:schemeClr val="tx1"/>
              </a:solidFill>
              <a:effectLst/>
              <a:latin typeface="Arial" charset="0"/>
            </a:endParaRPr>
          </a:p>
        </p:txBody>
      </p:sp>
      <p:pic>
        <p:nvPicPr>
          <p:cNvPr id="1026" name="Picture 2" descr="http://www.norrbotten.se/publika/lg/kom/Grafisk%20profil/Region%20Norrbotten/ORIGINAL%20Bl%c3%a5%20och%20r%c3%b6d/Jpg/Region_Norrbotten_logga_1920x108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0819" y="4741447"/>
            <a:ext cx="1479831" cy="36995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lkjoahan\AppData\Local\Microsoft\Windows\Temporary Internet Files\Content.Outlook\WRATLHIW\länsstyrelsens logotyp_förenklad_cmyk_liggande.jpg">
            <a:extLst>
              <a:ext uri="{FF2B5EF4-FFF2-40B4-BE49-F238E27FC236}">
                <a16:creationId xmlns:a16="http://schemas.microsoft.com/office/drawing/2014/main" id="{71C43D83-39BC-4C35-AB22-13EAB045EA1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3736" y="4540986"/>
            <a:ext cx="1685466" cy="6957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C:\Users\lkjoahan\AppData\Local\Microsoft\Windows\Temporary Internet Files\Content.Outlook\WRATLHIW\logo_liggande.jpg">
            <a:extLst>
              <a:ext uri="{FF2B5EF4-FFF2-40B4-BE49-F238E27FC236}">
                <a16:creationId xmlns:a16="http://schemas.microsoft.com/office/drawing/2014/main" id="{C6772486-9777-4014-B900-B5C35C2E177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83701" y="4587496"/>
            <a:ext cx="1275735" cy="552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120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447039" y="863590"/>
            <a:ext cx="8195733" cy="3200876"/>
          </a:xfrm>
          <a:prstGeom prst="rect">
            <a:avLst/>
          </a:prstGeom>
        </p:spPr>
        <p:txBody>
          <a:bodyPr wrap="square">
            <a:spAutoFit/>
          </a:bodyPr>
          <a:lstStyle/>
          <a:p>
            <a:pPr hangingPunct="0"/>
            <a:r>
              <a:rPr lang="sv-SE" sz="1600" b="1" dirty="0"/>
              <a:t>Arena: Omsorg samt hälso- och sjukvård</a:t>
            </a:r>
          </a:p>
          <a:p>
            <a:pPr marL="285750" indent="-285750">
              <a:buFont typeface="Arial" panose="020B0604020202020204" pitchFamily="34" charset="0"/>
              <a:buChar char="•"/>
            </a:pPr>
            <a:r>
              <a:rPr lang="sv-SE" sz="1400" dirty="0"/>
              <a:t>Stödjande system för hälsofrämjande insatser, förebyggande vård och behandling</a:t>
            </a:r>
          </a:p>
          <a:p>
            <a:pPr marL="285750" indent="-285750">
              <a:buFont typeface="Arial" panose="020B0604020202020204" pitchFamily="34" charset="0"/>
              <a:buChar char="•"/>
            </a:pPr>
            <a:r>
              <a:rPr lang="sv-SE" sz="1400" dirty="0"/>
              <a:t>Förstärkt tidigt stöd till sårbara grupper/ riskgrupper</a:t>
            </a:r>
          </a:p>
          <a:p>
            <a:pPr marL="285750" indent="-285750">
              <a:buFont typeface="Arial" panose="020B0604020202020204" pitchFamily="34" charset="0"/>
              <a:buChar char="•"/>
            </a:pPr>
            <a:r>
              <a:rPr lang="sv-SE" sz="1400" dirty="0"/>
              <a:t>Förstärkning av befolkningsinriktade insatser för att främja hälsa</a:t>
            </a:r>
          </a:p>
          <a:p>
            <a:pPr marL="285750" indent="-285750">
              <a:buFont typeface="Arial" panose="020B0604020202020204" pitchFamily="34" charset="0"/>
              <a:buChar char="•"/>
            </a:pPr>
            <a:r>
              <a:rPr lang="sv-SE" sz="1400" dirty="0"/>
              <a:t>Digitala lösningar som främjar hälsan</a:t>
            </a:r>
          </a:p>
          <a:p>
            <a:pPr marL="285750" indent="-285750">
              <a:buFont typeface="Arial" panose="020B0604020202020204" pitchFamily="34" charset="0"/>
              <a:buChar char="•"/>
            </a:pPr>
            <a:r>
              <a:rPr lang="sv-SE" sz="1400" dirty="0"/>
              <a:t>Resurs och kompetensförstärkning för att främja hälsosamma matvanor</a:t>
            </a:r>
          </a:p>
          <a:p>
            <a:pPr hangingPunct="0"/>
            <a:br>
              <a:rPr lang="sv-SE" sz="1600" b="1" dirty="0"/>
            </a:br>
            <a:r>
              <a:rPr lang="sv-SE" sz="1600" b="1" dirty="0"/>
              <a:t>Arenaövergripande: </a:t>
            </a:r>
          </a:p>
          <a:p>
            <a:pPr marL="285750" indent="-285750">
              <a:buFont typeface="Arial" panose="020B0604020202020204" pitchFamily="34" charset="0"/>
              <a:buChar char="•"/>
            </a:pPr>
            <a:r>
              <a:rPr lang="sv-SE" sz="1400" dirty="0"/>
              <a:t>Hälsosam mat serveras inom offentliga verksamheter </a:t>
            </a:r>
          </a:p>
          <a:p>
            <a:pPr marL="285750" indent="-285750">
              <a:buFont typeface="Arial" panose="020B0604020202020204" pitchFamily="34" charset="0"/>
              <a:buChar char="•"/>
            </a:pPr>
            <a:r>
              <a:rPr lang="sv-SE" sz="1400" dirty="0"/>
              <a:t>Förstärkt tidigt stöd till sårbara grupper</a:t>
            </a:r>
          </a:p>
          <a:p>
            <a:pPr marL="285750" indent="-285750">
              <a:buFont typeface="Arial" panose="020B0604020202020204" pitchFamily="34" charset="0"/>
              <a:buChar char="•"/>
            </a:pPr>
            <a:r>
              <a:rPr lang="sv-SE" sz="1400" dirty="0"/>
              <a:t>Omställning till mer hälsofrämjande system av vård, skola och omsorg</a:t>
            </a:r>
          </a:p>
          <a:p>
            <a:pPr marL="285750" indent="-285750">
              <a:buFont typeface="Arial" panose="020B0604020202020204" pitchFamily="34" charset="0"/>
              <a:buChar char="•"/>
            </a:pPr>
            <a:r>
              <a:rPr lang="sv-SE" sz="1400" dirty="0"/>
              <a:t>Befolkningens levnadsvanor förbättras genom medskapande processer i dialog med berörda befolkningsgrupper</a:t>
            </a:r>
          </a:p>
          <a:p>
            <a:endParaRPr lang="sv-SE" sz="1400" dirty="0"/>
          </a:p>
        </p:txBody>
      </p:sp>
      <p:pic>
        <p:nvPicPr>
          <p:cNvPr id="3" name="Picture 4" descr="C:\Users\lkjoahan\AppData\Local\Microsoft\Windows\Temporary Internet Files\Content.Outlook\WRATLHIW\logo_liggande.jpg">
            <a:extLst>
              <a:ext uri="{FF2B5EF4-FFF2-40B4-BE49-F238E27FC236}">
                <a16:creationId xmlns:a16="http://schemas.microsoft.com/office/drawing/2014/main" id="{8B2ECDB5-D414-4CE1-8829-628E90C7657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9236" y="4519275"/>
            <a:ext cx="1275735" cy="55269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lkjoahan\AppData\Local\Microsoft\Windows\Temporary Internet Files\Content.Outlook\WRATLHIW\länsstyrelsens logotyp_förenklad_cmyk_liggande.jpg">
            <a:extLst>
              <a:ext uri="{FF2B5EF4-FFF2-40B4-BE49-F238E27FC236}">
                <a16:creationId xmlns:a16="http://schemas.microsoft.com/office/drawing/2014/main" id="{0EC32AE3-A797-42EF-A70B-BC64778E2E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115" y="4447744"/>
            <a:ext cx="1685466" cy="695756"/>
          </a:xfrm>
          <a:prstGeom prst="rect">
            <a:avLst/>
          </a:prstGeom>
          <a:noFill/>
          <a:extLst>
            <a:ext uri="{909E8E84-426E-40DD-AFC4-6F175D3DCCD1}">
              <a14:hiddenFill xmlns:a14="http://schemas.microsoft.com/office/drawing/2010/main">
                <a:solidFill>
                  <a:srgbClr val="FFFFFF"/>
                </a:solidFill>
              </a14:hiddenFill>
            </a:ext>
          </a:extLst>
        </p:spPr>
      </p:pic>
      <p:pic>
        <p:nvPicPr>
          <p:cNvPr id="5" name="Platshållare för innehåll 3" descr="Folkhälso-logo.png">
            <a:extLst>
              <a:ext uri="{FF2B5EF4-FFF2-40B4-BE49-F238E27FC236}">
                <a16:creationId xmlns:a16="http://schemas.microsoft.com/office/drawing/2014/main" id="{4883D292-8B0E-446B-97D6-CC34DCE68484}"/>
              </a:ext>
            </a:extLst>
          </p:cNvPr>
          <p:cNvPicPr>
            <a:picLocks noChangeAspect="1"/>
          </p:cNvPicPr>
          <p:nvPr/>
        </p:nvPicPr>
        <p:blipFill>
          <a:blip r:embed="rId4"/>
          <a:stretch>
            <a:fillRect/>
          </a:stretch>
        </p:blipFill>
        <p:spPr>
          <a:xfrm>
            <a:off x="2189553" y="4514297"/>
            <a:ext cx="1174540" cy="488260"/>
          </a:xfrm>
          <a:prstGeom prst="rect">
            <a:avLst/>
          </a:prstGeom>
        </p:spPr>
      </p:pic>
    </p:spTree>
    <p:extLst>
      <p:ext uri="{BB962C8B-B14F-4D97-AF65-F5344CB8AC3E}">
        <p14:creationId xmlns:p14="http://schemas.microsoft.com/office/powerpoint/2010/main" val="1578113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14773" y="343730"/>
            <a:ext cx="7843519" cy="834016"/>
          </a:xfrm>
        </p:spPr>
        <p:txBody>
          <a:bodyPr/>
          <a:lstStyle/>
          <a:p>
            <a:r>
              <a:rPr lang="sv-SE" dirty="0"/>
              <a:t>Delmål 3; Normer och värderingar som främjar en bättre och mer jämlik och jämställd folkhälsa</a:t>
            </a:r>
            <a:br>
              <a:rPr lang="sv-SE" dirty="0"/>
            </a:br>
            <a:endParaRPr lang="sv-SE" dirty="0"/>
          </a:p>
        </p:txBody>
      </p:sp>
      <p:sp>
        <p:nvSpPr>
          <p:cNvPr id="3" name="Platshållare för innehåll 2"/>
          <p:cNvSpPr>
            <a:spLocks noGrp="1"/>
          </p:cNvSpPr>
          <p:nvPr>
            <p:ph sz="half" idx="1"/>
          </p:nvPr>
        </p:nvSpPr>
        <p:spPr>
          <a:xfrm>
            <a:off x="169333" y="800184"/>
            <a:ext cx="8913707" cy="3049084"/>
          </a:xfrm>
        </p:spPr>
        <p:txBody>
          <a:bodyPr/>
          <a:lstStyle/>
          <a:p>
            <a:pPr marL="0" indent="0">
              <a:buNone/>
            </a:pPr>
            <a:r>
              <a:rPr lang="sv-SE" sz="1400" dirty="0"/>
              <a:t>Insatserna ska säkerställa att grundläggande rättigheter tillgodoses och att ingen diskrimineras. Insatserna bör ha ett normreflekterande förhållningssätt vilket innebär att normer och värderingar synliggörs, utmanas och ifrågasätts med fokus på jämställdhet och jämlikhet. De regionala insatserna kommer att inriktas på:</a:t>
            </a:r>
          </a:p>
          <a:p>
            <a:pPr lvl="0"/>
            <a:r>
              <a:rPr lang="sv-SE" sz="1400" dirty="0"/>
              <a:t>Att sprida kunskap om demokratiska värderingar</a:t>
            </a:r>
          </a:p>
          <a:p>
            <a:pPr lvl="0"/>
            <a:r>
              <a:rPr lang="sv-SE" sz="1400" dirty="0"/>
              <a:t>Stöd för att aktivt förebygga diskriminering ur ett </a:t>
            </a:r>
            <a:r>
              <a:rPr lang="sv-SE" sz="1400" dirty="0" err="1"/>
              <a:t>intersektionellt</a:t>
            </a:r>
            <a:r>
              <a:rPr lang="sv-SE" sz="1400" dirty="0"/>
              <a:t> perspektiv </a:t>
            </a:r>
          </a:p>
          <a:p>
            <a:pPr lvl="0"/>
            <a:r>
              <a:rPr lang="sv-SE" sz="1400" dirty="0"/>
              <a:t>Kompetensstöd som underlättar genomförandet av normreflekterande analyser</a:t>
            </a:r>
          </a:p>
          <a:p>
            <a:pPr lvl="0"/>
            <a:r>
              <a:rPr lang="sv-SE" sz="1400" dirty="0"/>
              <a:t>Att stöd som ges skapar ökad delaktighet med målgrupperna </a:t>
            </a:r>
          </a:p>
          <a:p>
            <a:pPr lvl="0"/>
            <a:r>
              <a:rPr lang="sv-SE" sz="1400" dirty="0"/>
              <a:t>Stöd i att synliggöra att könsnormer alltid behöver granskas, utmanas och ifrågasättas</a:t>
            </a:r>
          </a:p>
          <a:p>
            <a:pPr lvl="0"/>
            <a:r>
              <a:rPr lang="sv-SE" sz="1400" dirty="0"/>
              <a:t>Insatser som bidrar till mer jämlik välfärdsservice – gör jämlikt gör skillnad</a:t>
            </a:r>
          </a:p>
          <a:p>
            <a:pPr lvl="0"/>
            <a:r>
              <a:rPr lang="sv-SE" sz="1400" dirty="0"/>
              <a:t>Insatser som bidrar till mer jämställda villkor och förutsättningar i Norrbotten</a:t>
            </a:r>
          </a:p>
          <a:p>
            <a:r>
              <a:rPr lang="sv-SE" sz="1400" dirty="0" err="1"/>
              <a:t>Intersektionalitet</a:t>
            </a:r>
            <a:r>
              <a:rPr lang="sv-SE" sz="1400" dirty="0"/>
              <a:t> är ett analytiskt perspektiv som vill uppmärksamma hur relationer av överordning och underordning skapas och upprätthålls i samspel mellan bland annat kön, funktionsnedsättning, etnicitet, ålder, klass.</a:t>
            </a:r>
          </a:p>
          <a:p>
            <a:endParaRPr lang="sv-SE" dirty="0"/>
          </a:p>
        </p:txBody>
      </p:sp>
      <p:pic>
        <p:nvPicPr>
          <p:cNvPr id="4" name="Picture 3" descr="C:\Users\lkjoahan\AppData\Local\Microsoft\Windows\Temporary Internet Files\Content.Outlook\WRATLHIW\länsstyrelsens logotyp_förenklad_cmyk_liggande.jpg">
            <a:extLst>
              <a:ext uri="{FF2B5EF4-FFF2-40B4-BE49-F238E27FC236}">
                <a16:creationId xmlns:a16="http://schemas.microsoft.com/office/drawing/2014/main" id="{807B7E85-9D20-4EA1-9D8C-F524AF217B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44453" y="4451892"/>
            <a:ext cx="1685466" cy="6957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lkjoahan\AppData\Local\Microsoft\Windows\Temporary Internet Files\Content.Outlook\WRATLHIW\logo_liggande.jpg">
            <a:extLst>
              <a:ext uri="{FF2B5EF4-FFF2-40B4-BE49-F238E27FC236}">
                <a16:creationId xmlns:a16="http://schemas.microsoft.com/office/drawing/2014/main" id="{63166852-79EE-43F7-84BD-6A35F385FA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1119" y="4590807"/>
            <a:ext cx="1275735" cy="552693"/>
          </a:xfrm>
          <a:prstGeom prst="rect">
            <a:avLst/>
          </a:prstGeom>
          <a:noFill/>
          <a:extLst>
            <a:ext uri="{909E8E84-426E-40DD-AFC4-6F175D3DCCD1}">
              <a14:hiddenFill xmlns:a14="http://schemas.microsoft.com/office/drawing/2010/main">
                <a:solidFill>
                  <a:srgbClr val="FFFFFF"/>
                </a:solidFill>
              </a14:hiddenFill>
            </a:ext>
          </a:extLst>
        </p:spPr>
      </p:pic>
      <p:pic>
        <p:nvPicPr>
          <p:cNvPr id="6" name="Platshållare för innehåll 3" descr="Folkhälso-logo.png">
            <a:extLst>
              <a:ext uri="{FF2B5EF4-FFF2-40B4-BE49-F238E27FC236}">
                <a16:creationId xmlns:a16="http://schemas.microsoft.com/office/drawing/2014/main" id="{2FDA2AE3-143C-4AC2-81A5-B964CE0514C1}"/>
              </a:ext>
            </a:extLst>
          </p:cNvPr>
          <p:cNvPicPr>
            <a:picLocks noChangeAspect="1"/>
          </p:cNvPicPr>
          <p:nvPr/>
        </p:nvPicPr>
        <p:blipFill>
          <a:blip r:embed="rId4"/>
          <a:stretch>
            <a:fillRect/>
          </a:stretch>
        </p:blipFill>
        <p:spPr>
          <a:xfrm>
            <a:off x="2238980" y="4605419"/>
            <a:ext cx="1174540" cy="488260"/>
          </a:xfrm>
          <a:prstGeom prst="rect">
            <a:avLst/>
          </a:prstGeom>
        </p:spPr>
      </p:pic>
    </p:spTree>
    <p:extLst>
      <p:ext uri="{BB962C8B-B14F-4D97-AF65-F5344CB8AC3E}">
        <p14:creationId xmlns:p14="http://schemas.microsoft.com/office/powerpoint/2010/main" val="4083965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61813" y="567250"/>
            <a:ext cx="7186507" cy="834016"/>
          </a:xfrm>
        </p:spPr>
        <p:txBody>
          <a:bodyPr/>
          <a:lstStyle/>
          <a:p>
            <a:r>
              <a:rPr lang="sv-SE" dirty="0"/>
              <a:t>Delmål 4; Alla kommuner och regionala företrädare arbetar systematiskt med folkhälsa</a:t>
            </a:r>
            <a:br>
              <a:rPr lang="sv-SE" dirty="0"/>
            </a:br>
            <a:endParaRPr lang="sv-SE" dirty="0"/>
          </a:p>
        </p:txBody>
      </p:sp>
      <p:sp>
        <p:nvSpPr>
          <p:cNvPr id="3" name="Platshållare för innehåll 2"/>
          <p:cNvSpPr>
            <a:spLocks noGrp="1"/>
          </p:cNvSpPr>
          <p:nvPr>
            <p:ph sz="half" idx="1"/>
          </p:nvPr>
        </p:nvSpPr>
        <p:spPr/>
        <p:txBody>
          <a:bodyPr/>
          <a:lstStyle/>
          <a:p>
            <a:pPr marL="0" indent="0">
              <a:buNone/>
            </a:pPr>
            <a:r>
              <a:rPr lang="sv-SE" sz="1400" dirty="0"/>
              <a:t>De regionala insatserna kommer att inriktas på: </a:t>
            </a:r>
          </a:p>
          <a:p>
            <a:pPr marL="0" indent="0">
              <a:buNone/>
            </a:pPr>
            <a:r>
              <a:rPr lang="sv-SE" sz="1400" dirty="0"/>
              <a:t> </a:t>
            </a:r>
          </a:p>
          <a:p>
            <a:pPr lvl="0"/>
            <a:r>
              <a:rPr lang="sv-SE" sz="1400" dirty="0"/>
              <a:t>Samordnade regionala insatser som bidrar till ett mer systematiskt folkhälsoarbete på lokal och regional nivå</a:t>
            </a:r>
          </a:p>
          <a:p>
            <a:pPr lvl="0"/>
            <a:r>
              <a:rPr lang="sv-SE" sz="1400" dirty="0"/>
              <a:t>Erbjuda lokala insatser såsom processtöd för strategiskt folkhälsoarbete, dataunderlag och analysstöd</a:t>
            </a:r>
          </a:p>
          <a:p>
            <a:pPr lvl="0"/>
            <a:r>
              <a:rPr lang="sv-SE" sz="1400" dirty="0"/>
              <a:t>Erbjuda sektors- och organisationsövergripande utbildningar för en jämlik och jämställd offentlig förvaltning.</a:t>
            </a:r>
          </a:p>
          <a:p>
            <a:endParaRPr lang="sv-SE" dirty="0"/>
          </a:p>
        </p:txBody>
      </p:sp>
      <p:pic>
        <p:nvPicPr>
          <p:cNvPr id="4" name="Picture 3" descr="C:\Users\lkjoahan\AppData\Local\Microsoft\Windows\Temporary Internet Files\Content.Outlook\WRATLHIW\länsstyrelsens logotyp_förenklad_cmyk_liggande.jpg">
            <a:extLst>
              <a:ext uri="{FF2B5EF4-FFF2-40B4-BE49-F238E27FC236}">
                <a16:creationId xmlns:a16="http://schemas.microsoft.com/office/drawing/2014/main" id="{F69DB25D-12EE-4F9A-83C1-27074916EC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4979" y="4433187"/>
            <a:ext cx="1685466" cy="6957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lkjoahan\AppData\Local\Microsoft\Windows\Temporary Internet Files\Content.Outlook\WRATLHIW\logo_liggande.jpg">
            <a:extLst>
              <a:ext uri="{FF2B5EF4-FFF2-40B4-BE49-F238E27FC236}">
                <a16:creationId xmlns:a16="http://schemas.microsoft.com/office/drawing/2014/main" id="{C1981F25-6874-4133-BCDA-9B9B60CEB9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1668" y="4514297"/>
            <a:ext cx="1275735" cy="552693"/>
          </a:xfrm>
          <a:prstGeom prst="rect">
            <a:avLst/>
          </a:prstGeom>
          <a:noFill/>
          <a:extLst>
            <a:ext uri="{909E8E84-426E-40DD-AFC4-6F175D3DCCD1}">
              <a14:hiddenFill xmlns:a14="http://schemas.microsoft.com/office/drawing/2010/main">
                <a:solidFill>
                  <a:srgbClr val="FFFFFF"/>
                </a:solidFill>
              </a14:hiddenFill>
            </a:ext>
          </a:extLst>
        </p:spPr>
      </p:pic>
      <p:pic>
        <p:nvPicPr>
          <p:cNvPr id="6" name="Platshållare för innehåll 3" descr="Folkhälso-logo.png">
            <a:extLst>
              <a:ext uri="{FF2B5EF4-FFF2-40B4-BE49-F238E27FC236}">
                <a16:creationId xmlns:a16="http://schemas.microsoft.com/office/drawing/2014/main" id="{ECD167B6-AC31-47D2-88A2-CAA9E4D56645}"/>
              </a:ext>
            </a:extLst>
          </p:cNvPr>
          <p:cNvPicPr>
            <a:picLocks noChangeAspect="1"/>
          </p:cNvPicPr>
          <p:nvPr/>
        </p:nvPicPr>
        <p:blipFill>
          <a:blip r:embed="rId4"/>
          <a:stretch>
            <a:fillRect/>
          </a:stretch>
        </p:blipFill>
        <p:spPr>
          <a:xfrm>
            <a:off x="2189553" y="4514297"/>
            <a:ext cx="1174540" cy="488260"/>
          </a:xfrm>
          <a:prstGeom prst="rect">
            <a:avLst/>
          </a:prstGeom>
        </p:spPr>
      </p:pic>
    </p:spTree>
    <p:extLst>
      <p:ext uri="{BB962C8B-B14F-4D97-AF65-F5344CB8AC3E}">
        <p14:creationId xmlns:p14="http://schemas.microsoft.com/office/powerpoint/2010/main" val="3349699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Tack!</a:t>
            </a:r>
          </a:p>
        </p:txBody>
      </p:sp>
      <p:sp>
        <p:nvSpPr>
          <p:cNvPr id="3" name="Platshållare för text 2"/>
          <p:cNvSpPr>
            <a:spLocks noGrp="1"/>
          </p:cNvSpPr>
          <p:nvPr>
            <p:ph type="body" sz="quarter" idx="14"/>
          </p:nvPr>
        </p:nvSpPr>
        <p:spPr/>
        <p:txBody>
          <a:bodyPr/>
          <a:lstStyle/>
          <a:p>
            <a:endParaRPr lang="sv-SE"/>
          </a:p>
        </p:txBody>
      </p:sp>
      <p:pic>
        <p:nvPicPr>
          <p:cNvPr id="4" name="Picture 3" descr="C:\Users\lkjoahan\AppData\Local\Microsoft\Windows\Temporary Internet Files\Content.Outlook\WRATLHIW\länsstyrelsens logotyp_förenklad_cmyk_liggande.jpg">
            <a:extLst>
              <a:ext uri="{FF2B5EF4-FFF2-40B4-BE49-F238E27FC236}">
                <a16:creationId xmlns:a16="http://schemas.microsoft.com/office/drawing/2014/main" id="{0458925B-5A8E-40E8-AAEC-2E868232803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5167" y="4388612"/>
            <a:ext cx="1685466" cy="6957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lkjoahan\AppData\Local\Microsoft\Windows\Temporary Internet Files\Content.Outlook\WRATLHIW\logo_liggande.jpg">
            <a:extLst>
              <a:ext uri="{FF2B5EF4-FFF2-40B4-BE49-F238E27FC236}">
                <a16:creationId xmlns:a16="http://schemas.microsoft.com/office/drawing/2014/main" id="{35E4E49B-85E5-435D-89BF-226D49A706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8669" y="4492360"/>
            <a:ext cx="1275735" cy="552693"/>
          </a:xfrm>
          <a:prstGeom prst="rect">
            <a:avLst/>
          </a:prstGeom>
          <a:noFill/>
          <a:extLst>
            <a:ext uri="{909E8E84-426E-40DD-AFC4-6F175D3DCCD1}">
              <a14:hiddenFill xmlns:a14="http://schemas.microsoft.com/office/drawing/2010/main">
                <a:solidFill>
                  <a:srgbClr val="FFFFFF"/>
                </a:solidFill>
              </a14:hiddenFill>
            </a:ext>
          </a:extLst>
        </p:spPr>
      </p:pic>
      <p:pic>
        <p:nvPicPr>
          <p:cNvPr id="6" name="Platshållare för innehåll 3" descr="Folkhälso-logo.png">
            <a:extLst>
              <a:ext uri="{FF2B5EF4-FFF2-40B4-BE49-F238E27FC236}">
                <a16:creationId xmlns:a16="http://schemas.microsoft.com/office/drawing/2014/main" id="{AB9D00FA-5BEB-43D0-AD97-8370A39814CA}"/>
              </a:ext>
            </a:extLst>
          </p:cNvPr>
          <p:cNvPicPr>
            <a:picLocks noChangeAspect="1"/>
          </p:cNvPicPr>
          <p:nvPr/>
        </p:nvPicPr>
        <p:blipFill>
          <a:blip r:embed="rId4"/>
          <a:stretch>
            <a:fillRect/>
          </a:stretch>
        </p:blipFill>
        <p:spPr>
          <a:xfrm>
            <a:off x="2053367" y="4492360"/>
            <a:ext cx="1174540" cy="488260"/>
          </a:xfrm>
          <a:prstGeom prst="rect">
            <a:avLst/>
          </a:prstGeom>
        </p:spPr>
      </p:pic>
    </p:spTree>
    <p:extLst>
      <p:ext uri="{BB962C8B-B14F-4D97-AF65-F5344CB8AC3E}">
        <p14:creationId xmlns:p14="http://schemas.microsoft.com/office/powerpoint/2010/main" val="2147792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rotWithShape="1">
          <a:blip r:embed="rId2"/>
          <a:srcRect l="25102" t="12456" r="41565" b="4338"/>
          <a:stretch/>
        </p:blipFill>
        <p:spPr>
          <a:xfrm>
            <a:off x="1020147" y="441649"/>
            <a:ext cx="3048000" cy="4279641"/>
          </a:xfrm>
          <a:prstGeom prst="rect">
            <a:avLst/>
          </a:prstGeom>
        </p:spPr>
      </p:pic>
      <p:sp>
        <p:nvSpPr>
          <p:cNvPr id="5" name="textruta 4"/>
          <p:cNvSpPr txBox="1"/>
          <p:nvPr/>
        </p:nvSpPr>
        <p:spPr>
          <a:xfrm>
            <a:off x="4248539" y="572278"/>
            <a:ext cx="4416490" cy="1477328"/>
          </a:xfrm>
          <a:prstGeom prst="rect">
            <a:avLst/>
          </a:prstGeom>
          <a:noFill/>
        </p:spPr>
        <p:txBody>
          <a:bodyPr wrap="square" rtlCol="0">
            <a:spAutoFit/>
          </a:bodyPr>
          <a:lstStyle/>
          <a:p>
            <a:r>
              <a:rPr lang="sv-SE" dirty="0"/>
              <a:t>Norrbottens folkhälsostrategi 2018-2026 antogs i december 2017</a:t>
            </a:r>
          </a:p>
          <a:p>
            <a:endParaRPr lang="sv-SE" dirty="0"/>
          </a:p>
          <a:p>
            <a:r>
              <a:rPr lang="sv-SE" dirty="0"/>
              <a:t>Norrbottens regionala handlingsplan antogs i december 2018</a:t>
            </a:r>
          </a:p>
        </p:txBody>
      </p:sp>
      <p:pic>
        <p:nvPicPr>
          <p:cNvPr id="7" name="Picture 3" descr="C:\Users\lkjoahan\AppData\Local\Microsoft\Windows\Temporary Internet Files\Content.Outlook\WRATLHIW\länsstyrelsens logotyp_förenklad_cmyk_liggande.jpg">
            <a:extLst>
              <a:ext uri="{FF2B5EF4-FFF2-40B4-BE49-F238E27FC236}">
                <a16:creationId xmlns:a16="http://schemas.microsoft.com/office/drawing/2014/main" id="{240B5A68-E5F2-4CFC-8D97-90884D515C3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1936" y="4373412"/>
            <a:ext cx="1368162" cy="6957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lkjoahan\AppData\Local\Microsoft\Windows\Temporary Internet Files\Content.Outlook\WRATLHIW\logo_liggande.jpg">
            <a:extLst>
              <a:ext uri="{FF2B5EF4-FFF2-40B4-BE49-F238E27FC236}">
                <a16:creationId xmlns:a16="http://schemas.microsoft.com/office/drawing/2014/main" id="{0075CDDA-2F42-4A4D-BEF8-FA4F0CC747C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02427" y="4516475"/>
            <a:ext cx="1275735" cy="552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086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67272" y="618555"/>
            <a:ext cx="6497905" cy="1011503"/>
          </a:xfrm>
        </p:spPr>
        <p:txBody>
          <a:bodyPr/>
          <a:lstStyle/>
          <a:p>
            <a:pPr algn="l"/>
            <a:r>
              <a:rPr lang="sv-SE" dirty="0"/>
              <a:t>Regional handlingsplan</a:t>
            </a:r>
            <a:br>
              <a:rPr lang="sv-SE" dirty="0"/>
            </a:br>
            <a:endParaRPr lang="sv-SE" dirty="0"/>
          </a:p>
        </p:txBody>
      </p:sp>
      <p:sp>
        <p:nvSpPr>
          <p:cNvPr id="4" name="Rektangel 3"/>
          <p:cNvSpPr/>
          <p:nvPr/>
        </p:nvSpPr>
        <p:spPr>
          <a:xfrm>
            <a:off x="967272" y="1464903"/>
            <a:ext cx="6746033" cy="2534540"/>
          </a:xfrm>
          <a:prstGeom prst="rect">
            <a:avLst/>
          </a:prstGeom>
        </p:spPr>
        <p:txBody>
          <a:bodyPr wrap="square">
            <a:spAutoFit/>
          </a:bodyPr>
          <a:lstStyle/>
          <a:p>
            <a:pPr>
              <a:lnSpc>
                <a:spcPct val="115000"/>
              </a:lnSpc>
              <a:spcAft>
                <a:spcPts val="0"/>
              </a:spcAft>
            </a:pPr>
            <a:r>
              <a:rPr lang="sv-SE" sz="2400" b="1" dirty="0">
                <a:latin typeface="Arial" panose="020B0604020202020204" pitchFamily="34" charset="0"/>
                <a:ea typeface="Arial" panose="020B0604020202020204" pitchFamily="34" charset="0"/>
              </a:rPr>
              <a:t>Syfte</a:t>
            </a:r>
            <a:endParaRPr lang="sv-SE" dirty="0">
              <a:latin typeface="Arial" panose="020B0604020202020204" pitchFamily="34" charset="0"/>
              <a:ea typeface="Arial" panose="020B0604020202020204" pitchFamily="34" charset="0"/>
            </a:endParaRPr>
          </a:p>
          <a:p>
            <a:pPr>
              <a:lnSpc>
                <a:spcPct val="115000"/>
              </a:lnSpc>
              <a:spcAft>
                <a:spcPts val="0"/>
              </a:spcAft>
            </a:pPr>
            <a:r>
              <a:rPr lang="sv-SE" dirty="0">
                <a:latin typeface="Times New Roman" panose="02020603050405020304" pitchFamily="18" charset="0"/>
                <a:ea typeface="Arial" panose="020B0604020202020204" pitchFamily="34" charset="0"/>
              </a:rPr>
              <a:t>Att ta fram ett samordnat och systematiskt regionalt stöd för lokal och regional nivå för att bidra till en förbättrad och mer jämlik hälsa inom de områden med särskild betydelse för befolkningens hälsa.</a:t>
            </a:r>
            <a:endParaRPr lang="sv-SE" dirty="0">
              <a:latin typeface="Arial" panose="020B0604020202020204" pitchFamily="34" charset="0"/>
              <a:ea typeface="Arial" panose="020B0604020202020204" pitchFamily="34" charset="0"/>
            </a:endParaRPr>
          </a:p>
          <a:p>
            <a:pPr>
              <a:lnSpc>
                <a:spcPct val="115000"/>
              </a:lnSpc>
              <a:spcAft>
                <a:spcPts val="0"/>
              </a:spcAft>
            </a:pPr>
            <a:r>
              <a:rPr lang="sv-SE" sz="2400" b="1" dirty="0">
                <a:latin typeface="Arial" panose="020B0604020202020204" pitchFamily="34" charset="0"/>
                <a:ea typeface="Arial" panose="020B0604020202020204" pitchFamily="34" charset="0"/>
              </a:rPr>
              <a:t>Mål</a:t>
            </a:r>
            <a:endParaRPr lang="sv-SE" dirty="0">
              <a:latin typeface="Arial" panose="020B0604020202020204" pitchFamily="34" charset="0"/>
              <a:ea typeface="Arial" panose="020B0604020202020204" pitchFamily="34" charset="0"/>
            </a:endParaRPr>
          </a:p>
          <a:p>
            <a:pPr>
              <a:lnSpc>
                <a:spcPct val="115000"/>
              </a:lnSpc>
              <a:spcAft>
                <a:spcPts val="0"/>
              </a:spcAft>
            </a:pPr>
            <a:r>
              <a:rPr lang="sv-SE" dirty="0">
                <a:latin typeface="Times New Roman" panose="02020603050405020304" pitchFamily="18" charset="0"/>
                <a:ea typeface="Arial" panose="020B0604020202020204" pitchFamily="34" charset="0"/>
              </a:rPr>
              <a:t>Att bidra till att nå målet om en förbättrad och mer jämlik och jämställd hälsa till 2026.</a:t>
            </a:r>
            <a:endParaRPr lang="sv-SE" dirty="0">
              <a:effectLst/>
              <a:latin typeface="Arial" panose="020B0604020202020204" pitchFamily="34" charset="0"/>
              <a:ea typeface="Arial" panose="020B0604020202020204" pitchFamily="34" charset="0"/>
            </a:endParaRPr>
          </a:p>
        </p:txBody>
      </p:sp>
      <p:pic>
        <p:nvPicPr>
          <p:cNvPr id="5" name="Picture 4" descr="C:\Users\lkjoahan\AppData\Local\Microsoft\Windows\Temporary Internet Files\Content.Outlook\WRATLHIW\logo_liggande.jpg">
            <a:extLst>
              <a:ext uri="{FF2B5EF4-FFF2-40B4-BE49-F238E27FC236}">
                <a16:creationId xmlns:a16="http://schemas.microsoft.com/office/drawing/2014/main" id="{C9DA8F45-1047-4C47-BB64-CEBDFF6CDB6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1892" y="4514297"/>
            <a:ext cx="1275735" cy="55269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lkjoahan\AppData\Local\Microsoft\Windows\Temporary Internet Files\Content.Outlook\WRATLHIW\länsstyrelsens logotyp_förenklad_cmyk_liggande.jpg">
            <a:extLst>
              <a:ext uri="{FF2B5EF4-FFF2-40B4-BE49-F238E27FC236}">
                <a16:creationId xmlns:a16="http://schemas.microsoft.com/office/drawing/2014/main" id="{8D051458-0E27-453C-AA3A-2CA559D3E8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5427" y="4442766"/>
            <a:ext cx="1368162" cy="695756"/>
          </a:xfrm>
          <a:prstGeom prst="rect">
            <a:avLst/>
          </a:prstGeom>
          <a:noFill/>
          <a:extLst>
            <a:ext uri="{909E8E84-426E-40DD-AFC4-6F175D3DCCD1}">
              <a14:hiddenFill xmlns:a14="http://schemas.microsoft.com/office/drawing/2010/main">
                <a:solidFill>
                  <a:srgbClr val="FFFFFF"/>
                </a:solidFill>
              </a14:hiddenFill>
            </a:ext>
          </a:extLst>
        </p:spPr>
      </p:pic>
      <p:pic>
        <p:nvPicPr>
          <p:cNvPr id="7" name="Platshållare för innehåll 3" descr="Folkhälso-logo.png">
            <a:extLst>
              <a:ext uri="{FF2B5EF4-FFF2-40B4-BE49-F238E27FC236}">
                <a16:creationId xmlns:a16="http://schemas.microsoft.com/office/drawing/2014/main" id="{6341F6FC-86E9-4557-863D-01C3271DFA39}"/>
              </a:ext>
            </a:extLst>
          </p:cNvPr>
          <p:cNvPicPr>
            <a:picLocks noChangeAspect="1"/>
          </p:cNvPicPr>
          <p:nvPr/>
        </p:nvPicPr>
        <p:blipFill>
          <a:blip r:embed="rId4"/>
          <a:stretch>
            <a:fillRect/>
          </a:stretch>
        </p:blipFill>
        <p:spPr>
          <a:xfrm>
            <a:off x="2189553" y="4514297"/>
            <a:ext cx="1174540" cy="488260"/>
          </a:xfrm>
          <a:prstGeom prst="rect">
            <a:avLst/>
          </a:prstGeom>
        </p:spPr>
      </p:pic>
    </p:spTree>
    <p:extLst>
      <p:ext uri="{BB962C8B-B14F-4D97-AF65-F5344CB8AC3E}">
        <p14:creationId xmlns:p14="http://schemas.microsoft.com/office/powerpoint/2010/main" val="389503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Handlingsplanen</a:t>
            </a:r>
          </a:p>
        </p:txBody>
      </p:sp>
      <p:sp>
        <p:nvSpPr>
          <p:cNvPr id="3" name="Platshållare för innehåll 2"/>
          <p:cNvSpPr>
            <a:spLocks noGrp="1"/>
          </p:cNvSpPr>
          <p:nvPr>
            <p:ph sz="half" idx="1"/>
          </p:nvPr>
        </p:nvSpPr>
        <p:spPr>
          <a:xfrm>
            <a:off x="725734" y="1213354"/>
            <a:ext cx="6711385" cy="3115630"/>
          </a:xfrm>
        </p:spPr>
        <p:txBody>
          <a:bodyPr/>
          <a:lstStyle/>
          <a:p>
            <a:r>
              <a:rPr lang="sv-SE" dirty="0"/>
              <a:t>beskriver de insatser som de tre regionala aktörerna, kommer bidra med för att främja hälsa på lokal och regional nivå. </a:t>
            </a:r>
          </a:p>
          <a:p>
            <a:r>
              <a:rPr lang="sv-SE" dirty="0"/>
              <a:t>I linje med Agenda 2030 - Styr främst mot de globala målen som omfattar </a:t>
            </a:r>
            <a:r>
              <a:rPr lang="sv-SE" i="1" dirty="0"/>
              <a:t>Hälsa och välbefinnande</a:t>
            </a:r>
            <a:r>
              <a:rPr lang="sv-SE" dirty="0"/>
              <a:t> (3), </a:t>
            </a:r>
            <a:r>
              <a:rPr lang="sv-SE" i="1" dirty="0"/>
              <a:t>God utbildning för alla</a:t>
            </a:r>
            <a:r>
              <a:rPr lang="sv-SE" dirty="0"/>
              <a:t> (4), </a:t>
            </a:r>
            <a:r>
              <a:rPr lang="sv-SE" i="1" dirty="0"/>
              <a:t>Jämställdhet</a:t>
            </a:r>
            <a:r>
              <a:rPr lang="sv-SE" dirty="0"/>
              <a:t> (5), </a:t>
            </a:r>
            <a:r>
              <a:rPr lang="sv-SE" i="1" dirty="0"/>
              <a:t>Hållbara städer och samhällen</a:t>
            </a:r>
            <a:r>
              <a:rPr lang="sv-SE" dirty="0"/>
              <a:t> (11), </a:t>
            </a:r>
            <a:r>
              <a:rPr lang="sv-SE" i="1" dirty="0"/>
              <a:t>Minskad ojämlikhet</a:t>
            </a:r>
            <a:r>
              <a:rPr lang="sv-SE" dirty="0"/>
              <a:t> (10) </a:t>
            </a:r>
            <a:r>
              <a:rPr lang="sv-SE" i="1" dirty="0"/>
              <a:t>och Fredliga och inkluderande samhällen</a:t>
            </a:r>
            <a:r>
              <a:rPr lang="sv-SE" dirty="0"/>
              <a:t> (16).</a:t>
            </a:r>
          </a:p>
          <a:p>
            <a:r>
              <a:rPr lang="sv-SE" dirty="0"/>
              <a:t>beskriver vilka olika roller de tre aktörerna har i det regionala folkhälsoarbetet. </a:t>
            </a:r>
          </a:p>
          <a:p>
            <a:endParaRPr lang="sv-SE" dirty="0"/>
          </a:p>
          <a:p>
            <a:endParaRPr lang="sv-SE" dirty="0"/>
          </a:p>
          <a:p>
            <a:endParaRPr lang="sv-SE" dirty="0"/>
          </a:p>
        </p:txBody>
      </p:sp>
      <p:pic>
        <p:nvPicPr>
          <p:cNvPr id="4" name="Picture 3" descr="C:\Users\lkjoahan\AppData\Local\Microsoft\Windows\Temporary Internet Files\Content.Outlook\WRATLHIW\länsstyrelsens logotyp_förenklad_cmyk_liggande.jpg">
            <a:extLst>
              <a:ext uri="{FF2B5EF4-FFF2-40B4-BE49-F238E27FC236}">
                <a16:creationId xmlns:a16="http://schemas.microsoft.com/office/drawing/2014/main" id="{3E4DB50D-B0BE-4E8B-B3AB-B6B078600B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9298" y="4411252"/>
            <a:ext cx="1685466" cy="6957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lkjoahan\AppData\Local\Microsoft\Windows\Temporary Internet Files\Content.Outlook\WRATLHIW\logo_liggande.jpg">
            <a:extLst>
              <a:ext uri="{FF2B5EF4-FFF2-40B4-BE49-F238E27FC236}">
                <a16:creationId xmlns:a16="http://schemas.microsoft.com/office/drawing/2014/main" id="{8B91B54D-C629-424D-9159-50CCA206D64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4703" y="4514297"/>
            <a:ext cx="1275735" cy="552693"/>
          </a:xfrm>
          <a:prstGeom prst="rect">
            <a:avLst/>
          </a:prstGeom>
          <a:noFill/>
          <a:extLst>
            <a:ext uri="{909E8E84-426E-40DD-AFC4-6F175D3DCCD1}">
              <a14:hiddenFill xmlns:a14="http://schemas.microsoft.com/office/drawing/2010/main">
                <a:solidFill>
                  <a:srgbClr val="FFFFFF"/>
                </a:solidFill>
              </a14:hiddenFill>
            </a:ext>
          </a:extLst>
        </p:spPr>
      </p:pic>
      <p:pic>
        <p:nvPicPr>
          <p:cNvPr id="6" name="Platshållare för innehåll 3" descr="Folkhälso-logo.png">
            <a:extLst>
              <a:ext uri="{FF2B5EF4-FFF2-40B4-BE49-F238E27FC236}">
                <a16:creationId xmlns:a16="http://schemas.microsoft.com/office/drawing/2014/main" id="{10EC537B-1D85-41AD-9082-65BD957161C0}"/>
              </a:ext>
            </a:extLst>
          </p:cNvPr>
          <p:cNvPicPr>
            <a:picLocks noChangeAspect="1"/>
          </p:cNvPicPr>
          <p:nvPr/>
        </p:nvPicPr>
        <p:blipFill>
          <a:blip r:embed="rId4"/>
          <a:stretch>
            <a:fillRect/>
          </a:stretch>
        </p:blipFill>
        <p:spPr>
          <a:xfrm>
            <a:off x="2189553" y="4514297"/>
            <a:ext cx="1174540" cy="488260"/>
          </a:xfrm>
          <a:prstGeom prst="rect">
            <a:avLst/>
          </a:prstGeom>
        </p:spPr>
      </p:pic>
    </p:spTree>
    <p:extLst>
      <p:ext uri="{BB962C8B-B14F-4D97-AF65-F5344CB8AC3E}">
        <p14:creationId xmlns:p14="http://schemas.microsoft.com/office/powerpoint/2010/main" val="251103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ruta 7">
            <a:extLst>
              <a:ext uri="{FF2B5EF4-FFF2-40B4-BE49-F238E27FC236}">
                <a16:creationId xmlns:a16="http://schemas.microsoft.com/office/drawing/2014/main" id="{3BF5CDEC-93D8-4819-B33B-F4EC3F904063}"/>
              </a:ext>
            </a:extLst>
          </p:cNvPr>
          <p:cNvSpPr txBox="1"/>
          <p:nvPr/>
        </p:nvSpPr>
        <p:spPr>
          <a:xfrm>
            <a:off x="149013" y="96649"/>
            <a:ext cx="2438675" cy="4962917"/>
          </a:xfrm>
          <a:prstGeom prst="rect">
            <a:avLst/>
          </a:prstGeom>
          <a:solidFill>
            <a:sysClr val="window" lastClr="FFFFFF"/>
          </a:solidFill>
          <a:ln w="76200">
            <a:solidFill>
              <a:srgbClr val="70AD47">
                <a:lumMod val="40000"/>
                <a:lumOff val="60000"/>
              </a:srgbClr>
            </a:solidFill>
          </a:ln>
        </p:spPr>
        <p:txBody>
          <a:bodyPr wrap="square" rtlCol="0">
            <a:noAutofit/>
          </a:bodyPr>
          <a:lstStyle/>
          <a:p>
            <a:pPr>
              <a:spcAft>
                <a:spcPts val="0"/>
              </a:spcAft>
            </a:pPr>
            <a:r>
              <a:rPr lang="sv-SE" sz="1100" b="1" kern="1200" dirty="0">
                <a:solidFill>
                  <a:srgbClr val="000000"/>
                </a:solidFill>
                <a:effectLst/>
                <a:latin typeface="Times New Roman"/>
                <a:ea typeface="+mn-ea"/>
              </a:rPr>
              <a:t>Norrbottens Kommuner</a:t>
            </a:r>
            <a:r>
              <a:rPr lang="sv-SE" sz="1100" kern="1200" dirty="0">
                <a:solidFill>
                  <a:srgbClr val="000000"/>
                </a:solidFill>
                <a:effectLst/>
                <a:latin typeface="Times New Roman"/>
                <a:ea typeface="+mn-ea"/>
              </a:rPr>
              <a:t>;</a:t>
            </a:r>
            <a:endParaRPr lang="sv-SE" sz="1200" dirty="0">
              <a:effectLst/>
              <a:latin typeface="Times New Roman"/>
              <a:ea typeface="Times New Roman"/>
            </a:endParaRPr>
          </a:p>
          <a:p>
            <a:pPr marL="180340" indent="-228600">
              <a:spcAft>
                <a:spcPts val="0"/>
              </a:spcAft>
            </a:pPr>
            <a:r>
              <a:rPr lang="sv-SE" sz="1100" dirty="0">
                <a:effectLst/>
                <a:latin typeface="Times New Roman"/>
                <a:ea typeface="Times New Roman"/>
              </a:rPr>
              <a:t>Företräder och stödjer kommunerna i de regionala processerna exempelvis inom regional tillväxt, social hållbarhet, kompetensförsörjning, utbildning, hälsa samt digitalisering</a:t>
            </a:r>
            <a:endParaRPr lang="sv-SE" sz="1200" dirty="0">
              <a:effectLst/>
              <a:latin typeface="Times New Roman"/>
              <a:ea typeface="Times New Roman"/>
            </a:endParaRPr>
          </a:p>
          <a:p>
            <a:pPr marL="180340">
              <a:spcAft>
                <a:spcPts val="0"/>
              </a:spcAft>
            </a:pPr>
            <a:r>
              <a:rPr lang="sv-SE" sz="1100" dirty="0">
                <a:effectLst/>
                <a:latin typeface="Times New Roman"/>
                <a:ea typeface="Times New Roman"/>
              </a:rPr>
              <a:t> </a:t>
            </a:r>
            <a:endParaRPr lang="sv-SE" sz="1200" dirty="0">
              <a:effectLst/>
              <a:latin typeface="Times New Roman"/>
              <a:ea typeface="Times New Roman"/>
            </a:endParaRPr>
          </a:p>
          <a:p>
            <a:pPr marL="180340" indent="-228600">
              <a:spcAft>
                <a:spcPts val="0"/>
              </a:spcAft>
            </a:pPr>
            <a:r>
              <a:rPr lang="sv-SE" sz="1100" dirty="0">
                <a:effectLst/>
                <a:latin typeface="Times New Roman"/>
                <a:ea typeface="Times New Roman"/>
              </a:rPr>
              <a:t>Organiserar, stödjer, driver och utvecklar arenor och nätverk för erfarenhetsutbyte och kunskapsutveckling </a:t>
            </a:r>
            <a:endParaRPr lang="sv-SE" sz="1200" dirty="0">
              <a:effectLst/>
              <a:latin typeface="Times New Roman"/>
              <a:ea typeface="Times New Roman"/>
            </a:endParaRPr>
          </a:p>
          <a:p>
            <a:pPr>
              <a:spcAft>
                <a:spcPts val="0"/>
              </a:spcAft>
            </a:pPr>
            <a:r>
              <a:rPr lang="sv-SE" sz="1100" dirty="0">
                <a:effectLst/>
                <a:latin typeface="Times New Roman"/>
                <a:ea typeface="Times New Roman"/>
              </a:rPr>
              <a:t> </a:t>
            </a:r>
            <a:endParaRPr lang="sv-SE" sz="1200" dirty="0">
              <a:effectLst/>
              <a:latin typeface="Times New Roman"/>
              <a:ea typeface="Times New Roman"/>
            </a:endParaRPr>
          </a:p>
          <a:p>
            <a:pPr marL="180340" indent="-228600">
              <a:spcAft>
                <a:spcPts val="0"/>
              </a:spcAft>
            </a:pPr>
            <a:r>
              <a:rPr lang="sv-SE" sz="1100" kern="1200" dirty="0">
                <a:effectLst/>
                <a:latin typeface="Times New Roman"/>
                <a:ea typeface="Times New Roman"/>
              </a:rPr>
              <a:t>Stödjer kommunerna med process- och analysstöd</a:t>
            </a:r>
            <a:endParaRPr lang="sv-SE" sz="1200" dirty="0">
              <a:effectLst/>
              <a:latin typeface="Times New Roman"/>
              <a:ea typeface="Times New Roman"/>
            </a:endParaRPr>
          </a:p>
          <a:p>
            <a:pPr marL="457200">
              <a:spcAft>
                <a:spcPts val="0"/>
              </a:spcAft>
            </a:pPr>
            <a:r>
              <a:rPr lang="sv-SE" sz="1100" kern="1200" dirty="0">
                <a:effectLst/>
                <a:latin typeface="Times New Roman"/>
                <a:ea typeface="Times New Roman"/>
              </a:rPr>
              <a:t> </a:t>
            </a:r>
            <a:endParaRPr lang="sv-SE" sz="1200" dirty="0">
              <a:effectLst/>
              <a:latin typeface="Times New Roman"/>
              <a:ea typeface="Times New Roman"/>
            </a:endParaRPr>
          </a:p>
          <a:p>
            <a:pPr marL="180340" indent="-228600">
              <a:spcAft>
                <a:spcPts val="0"/>
              </a:spcAft>
            </a:pPr>
            <a:r>
              <a:rPr lang="sv-SE" sz="1100" kern="1200" dirty="0">
                <a:effectLst/>
                <a:latin typeface="Times New Roman"/>
                <a:ea typeface="Times New Roman"/>
              </a:rPr>
              <a:t>Samordnar, stödjer och driver forsknings-, utvecklings- och innovationsarbete i samverkan med kommunerna</a:t>
            </a:r>
            <a:endParaRPr lang="sv-SE" sz="1200" dirty="0">
              <a:effectLst/>
              <a:latin typeface="Times New Roman"/>
              <a:ea typeface="Times New Roman"/>
            </a:endParaRPr>
          </a:p>
          <a:p>
            <a:pPr>
              <a:spcAft>
                <a:spcPts val="0"/>
              </a:spcAft>
            </a:pPr>
            <a:r>
              <a:rPr lang="sv-SE" sz="1100" u="none" strike="noStrike" dirty="0">
                <a:effectLst/>
                <a:latin typeface="Times New Roman"/>
                <a:ea typeface="Times New Roman"/>
              </a:rPr>
              <a:t> </a:t>
            </a:r>
            <a:endParaRPr lang="sv-SE" sz="1200" dirty="0">
              <a:effectLst/>
              <a:latin typeface="Times New Roman"/>
              <a:ea typeface="Times New Roman"/>
            </a:endParaRPr>
          </a:p>
          <a:p>
            <a:pPr marL="180340" indent="-180340">
              <a:lnSpc>
                <a:spcPct val="105000"/>
              </a:lnSpc>
              <a:spcAft>
                <a:spcPts val="0"/>
              </a:spcAft>
              <a:tabLst>
                <a:tab pos="457200" algn="l"/>
              </a:tabLst>
            </a:pPr>
            <a:r>
              <a:rPr lang="sv-SE" sz="1100" kern="1200" dirty="0">
                <a:effectLst/>
                <a:latin typeface="Times New Roman"/>
                <a:ea typeface="Times New Roman"/>
              </a:rPr>
              <a:t>Tillhandahåller en länsplattform för utbildningar i främjande och förebyggande metoder och förhållningssätt</a:t>
            </a:r>
            <a:r>
              <a:rPr lang="sv-SE" sz="1100" dirty="0">
                <a:effectLst/>
                <a:latin typeface="Times New Roman"/>
                <a:ea typeface="Times New Roman"/>
              </a:rPr>
              <a:t> </a:t>
            </a:r>
          </a:p>
          <a:p>
            <a:pPr marL="180340" indent="-180340">
              <a:lnSpc>
                <a:spcPct val="105000"/>
              </a:lnSpc>
              <a:spcAft>
                <a:spcPts val="0"/>
              </a:spcAft>
              <a:tabLst>
                <a:tab pos="457200" algn="l"/>
              </a:tabLst>
            </a:pPr>
            <a:endParaRPr lang="sv-SE" sz="1100" dirty="0">
              <a:latin typeface="Times New Roman"/>
              <a:ea typeface="Times New Roman"/>
            </a:endParaRPr>
          </a:p>
          <a:p>
            <a:pPr marL="180340" indent="-180340">
              <a:lnSpc>
                <a:spcPct val="105000"/>
              </a:lnSpc>
              <a:tabLst>
                <a:tab pos="457200" algn="l"/>
              </a:tabLst>
            </a:pPr>
            <a:r>
              <a:rPr lang="sv-SE" sz="1100" dirty="0">
                <a:latin typeface="Times New Roman"/>
                <a:ea typeface="Times New Roman"/>
              </a:rPr>
              <a:t>Företräder folkhälsa i politiska forum</a:t>
            </a:r>
            <a:endParaRPr lang="sv-SE" sz="1200" dirty="0">
              <a:latin typeface="Times New Roman"/>
              <a:ea typeface="Times New Roman"/>
            </a:endParaRPr>
          </a:p>
          <a:p>
            <a:pPr marL="180340" indent="-180340">
              <a:lnSpc>
                <a:spcPct val="105000"/>
              </a:lnSpc>
              <a:spcAft>
                <a:spcPts val="0"/>
              </a:spcAft>
              <a:tabLst>
                <a:tab pos="457200" algn="l"/>
              </a:tabLst>
            </a:pPr>
            <a:endParaRPr lang="sv-SE" sz="1100" dirty="0">
              <a:effectLst/>
              <a:latin typeface="Times New Roman"/>
              <a:ea typeface="Times New Roman"/>
            </a:endParaRPr>
          </a:p>
          <a:p>
            <a:pPr marL="180340" indent="-180340">
              <a:lnSpc>
                <a:spcPct val="105000"/>
              </a:lnSpc>
              <a:spcAft>
                <a:spcPts val="0"/>
              </a:spcAft>
              <a:tabLst>
                <a:tab pos="457200" algn="l"/>
              </a:tabLst>
            </a:pPr>
            <a:endParaRPr lang="sv-SE" sz="1200" dirty="0">
              <a:effectLst/>
              <a:latin typeface="Times New Roman"/>
              <a:ea typeface="Times New Roman"/>
            </a:endParaRPr>
          </a:p>
          <a:p>
            <a:pPr marL="180340">
              <a:lnSpc>
                <a:spcPct val="105000"/>
              </a:lnSpc>
              <a:spcAft>
                <a:spcPts val="0"/>
              </a:spcAft>
            </a:pPr>
            <a:r>
              <a:rPr lang="sv-SE" sz="1100" kern="1200" dirty="0">
                <a:solidFill>
                  <a:srgbClr val="FF0000"/>
                </a:solidFill>
                <a:effectLst/>
                <a:latin typeface="Times New Roman"/>
                <a:ea typeface="Times New Roman"/>
              </a:rPr>
              <a:t> </a:t>
            </a:r>
            <a:endParaRPr lang="sv-SE" sz="1200" dirty="0">
              <a:effectLst/>
              <a:latin typeface="Times New Roman"/>
              <a:ea typeface="Times New Roman"/>
            </a:endParaRPr>
          </a:p>
        </p:txBody>
      </p:sp>
      <p:sp>
        <p:nvSpPr>
          <p:cNvPr id="24" name="textruta 9">
            <a:extLst>
              <a:ext uri="{FF2B5EF4-FFF2-40B4-BE49-F238E27FC236}">
                <a16:creationId xmlns:a16="http://schemas.microsoft.com/office/drawing/2014/main" id="{9C6C9FF8-48F8-4213-BC72-DB89460F195C}"/>
              </a:ext>
            </a:extLst>
          </p:cNvPr>
          <p:cNvSpPr txBox="1"/>
          <p:nvPr/>
        </p:nvSpPr>
        <p:spPr>
          <a:xfrm>
            <a:off x="2704436" y="96648"/>
            <a:ext cx="3079991" cy="4970215"/>
          </a:xfrm>
          <a:prstGeom prst="rect">
            <a:avLst/>
          </a:prstGeom>
          <a:solidFill>
            <a:schemeClr val="bg1"/>
          </a:solidFill>
          <a:ln w="76200">
            <a:solidFill>
              <a:schemeClr val="accent3">
                <a:lumMod val="60000"/>
                <a:lumOff val="40000"/>
              </a:schemeClr>
            </a:solidFill>
          </a:ln>
        </p:spPr>
        <p:txBody>
          <a:bodyPr wrap="square" rtlCol="0">
            <a:noAutofit/>
          </a:bodyPr>
          <a:lstStyle/>
          <a:p>
            <a:pPr>
              <a:spcAft>
                <a:spcPts val="0"/>
              </a:spcAft>
            </a:pPr>
            <a:r>
              <a:rPr lang="sv-SE" sz="1100" b="1" kern="1200" dirty="0">
                <a:effectLst/>
                <a:latin typeface="Times New Roman"/>
                <a:ea typeface="Times New Roman"/>
              </a:rPr>
              <a:t>Region Norrbotten</a:t>
            </a:r>
            <a:r>
              <a:rPr lang="sv-SE" sz="1100" kern="1200" dirty="0">
                <a:effectLst/>
                <a:latin typeface="Times New Roman"/>
                <a:ea typeface="Times New Roman"/>
              </a:rPr>
              <a:t>; </a:t>
            </a:r>
            <a:endParaRPr lang="sv-SE" sz="1200" dirty="0">
              <a:effectLst/>
              <a:latin typeface="Times New Roman"/>
              <a:ea typeface="Times New Roman"/>
            </a:endParaRPr>
          </a:p>
          <a:p>
            <a:pPr marL="180340" indent="-180340">
              <a:spcAft>
                <a:spcPts val="0"/>
              </a:spcAft>
              <a:tabLst>
                <a:tab pos="457200" algn="l"/>
              </a:tabLst>
            </a:pPr>
            <a:r>
              <a:rPr lang="sv-SE" sz="1100" dirty="0">
                <a:effectLst/>
                <a:latin typeface="Times New Roman"/>
                <a:ea typeface="Times New Roman"/>
              </a:rPr>
              <a:t>Har sakkunniga inom exempelvis hälso- och sjukvård, statistik/analys, IT/Medicinteknik, folkhälsovetenskap, HR, levnadsvanor och psykisk hälsa, regional tillväxt, kompetensförsörjning, kultur, samhällsplanering, förbättring och förnyelse </a:t>
            </a:r>
            <a:endParaRPr lang="sv-SE" sz="1200" dirty="0">
              <a:effectLst/>
              <a:latin typeface="Times New Roman"/>
              <a:ea typeface="Times New Roman"/>
            </a:endParaRPr>
          </a:p>
          <a:p>
            <a:pPr marL="180340" indent="-180340">
              <a:spcAft>
                <a:spcPts val="0"/>
              </a:spcAft>
              <a:tabLst>
                <a:tab pos="457200" algn="l"/>
              </a:tabLst>
            </a:pPr>
            <a:endParaRPr lang="sv-SE" sz="1100" dirty="0">
              <a:latin typeface="Times New Roman"/>
              <a:ea typeface="Times New Roman"/>
            </a:endParaRPr>
          </a:p>
          <a:p>
            <a:pPr marL="180340" indent="-180340">
              <a:spcAft>
                <a:spcPts val="0"/>
              </a:spcAft>
              <a:tabLst>
                <a:tab pos="457200" algn="l"/>
              </a:tabLst>
            </a:pPr>
            <a:r>
              <a:rPr lang="sv-SE" sz="1100" dirty="0">
                <a:effectLst/>
                <a:latin typeface="Times New Roman"/>
                <a:ea typeface="Times New Roman"/>
              </a:rPr>
              <a:t>Driver en hållbar regional utveckling med ansvar för Regional utvecklingsstrategi.</a:t>
            </a:r>
            <a:r>
              <a:rPr lang="sv-SE" sz="1100" b="1" dirty="0">
                <a:effectLst/>
                <a:latin typeface="Times New Roman"/>
                <a:ea typeface="Times New Roman"/>
              </a:rPr>
              <a:t> </a:t>
            </a:r>
            <a:endParaRPr lang="sv-SE" sz="1200" dirty="0">
              <a:effectLst/>
              <a:latin typeface="Times New Roman"/>
              <a:ea typeface="Times New Roman"/>
            </a:endParaRPr>
          </a:p>
          <a:p>
            <a:pPr marL="180340" indent="-180340">
              <a:spcAft>
                <a:spcPts val="0"/>
              </a:spcAft>
              <a:tabLst>
                <a:tab pos="457200" algn="l"/>
              </a:tabLst>
            </a:pPr>
            <a:endParaRPr lang="sv-SE" sz="1100" kern="1200" dirty="0">
              <a:effectLst/>
              <a:latin typeface="Times New Roman"/>
              <a:ea typeface="Times New Roman"/>
            </a:endParaRPr>
          </a:p>
          <a:p>
            <a:pPr marL="180340" indent="-180340">
              <a:spcAft>
                <a:spcPts val="0"/>
              </a:spcAft>
              <a:tabLst>
                <a:tab pos="457200" algn="l"/>
              </a:tabLst>
            </a:pPr>
            <a:r>
              <a:rPr lang="sv-SE" sz="1100" kern="1200" dirty="0">
                <a:effectLst/>
                <a:latin typeface="Times New Roman"/>
                <a:ea typeface="Times New Roman"/>
              </a:rPr>
              <a:t>Har ett kunskapscentrum, Folkhälsocentrum (FHC) med fokus på folkhälsa och folkhälsoarbete</a:t>
            </a:r>
            <a:endParaRPr lang="sv-SE" sz="1200" dirty="0">
              <a:effectLst/>
              <a:latin typeface="Times New Roman"/>
              <a:ea typeface="Times New Roman"/>
            </a:endParaRPr>
          </a:p>
          <a:p>
            <a:pPr>
              <a:spcAft>
                <a:spcPts val="0"/>
              </a:spcAft>
            </a:pPr>
            <a:r>
              <a:rPr lang="sv-SE" sz="1100" kern="1200" dirty="0">
                <a:effectLst/>
                <a:latin typeface="Times New Roman"/>
                <a:ea typeface="Times New Roman"/>
              </a:rPr>
              <a:t> </a:t>
            </a:r>
            <a:endParaRPr lang="sv-SE" sz="1200" dirty="0">
              <a:effectLst/>
              <a:latin typeface="Times New Roman"/>
              <a:ea typeface="Times New Roman"/>
            </a:endParaRPr>
          </a:p>
          <a:p>
            <a:pPr marL="180340" indent="-180340">
              <a:spcAft>
                <a:spcPts val="0"/>
              </a:spcAft>
              <a:tabLst>
                <a:tab pos="457200" algn="l"/>
              </a:tabLst>
            </a:pPr>
            <a:r>
              <a:rPr lang="sv-SE" sz="1100" dirty="0">
                <a:effectLst/>
                <a:latin typeface="Times New Roman"/>
                <a:ea typeface="Times New Roman"/>
              </a:rPr>
              <a:t>Undersöker, analyserar och kommunicerar hälsoutvecklingen</a:t>
            </a:r>
            <a:br>
              <a:rPr lang="sv-SE" sz="1100" dirty="0">
                <a:effectLst/>
                <a:latin typeface="Times New Roman"/>
                <a:ea typeface="Times New Roman"/>
              </a:rPr>
            </a:br>
            <a:r>
              <a:rPr lang="sv-SE" sz="1100" kern="1200" dirty="0">
                <a:effectLst/>
                <a:latin typeface="Times New Roman"/>
                <a:ea typeface="Times New Roman"/>
              </a:rPr>
              <a:t> </a:t>
            </a:r>
            <a:endParaRPr lang="sv-SE" sz="1200" dirty="0">
              <a:effectLst/>
              <a:latin typeface="Times New Roman"/>
              <a:ea typeface="Times New Roman"/>
            </a:endParaRPr>
          </a:p>
          <a:p>
            <a:pPr marL="180340" indent="-180340">
              <a:lnSpc>
                <a:spcPct val="106000"/>
              </a:lnSpc>
              <a:spcAft>
                <a:spcPts val="0"/>
              </a:spcAft>
              <a:tabLst>
                <a:tab pos="457200" algn="l"/>
              </a:tabLst>
            </a:pPr>
            <a:r>
              <a:rPr lang="sv-SE" sz="1100" dirty="0">
                <a:effectLst/>
                <a:latin typeface="Times New Roman"/>
                <a:ea typeface="Times New Roman"/>
              </a:rPr>
              <a:t>Har kommunikationsplattformen för det gemensamma folkhälsoarbetet</a:t>
            </a:r>
            <a:br>
              <a:rPr lang="sv-SE" sz="1100" dirty="0">
                <a:effectLst/>
                <a:latin typeface="Times New Roman"/>
                <a:ea typeface="Times New Roman"/>
              </a:rPr>
            </a:br>
            <a:endParaRPr lang="sv-SE" sz="1200" dirty="0">
              <a:effectLst/>
              <a:latin typeface="Times New Roman"/>
              <a:ea typeface="Times New Roman"/>
            </a:endParaRPr>
          </a:p>
          <a:p>
            <a:pPr marL="180340" indent="-180340">
              <a:lnSpc>
                <a:spcPct val="106000"/>
              </a:lnSpc>
              <a:spcAft>
                <a:spcPts val="0"/>
              </a:spcAft>
              <a:tabLst>
                <a:tab pos="457200" algn="l"/>
              </a:tabLst>
            </a:pPr>
            <a:r>
              <a:rPr lang="sv-SE" sz="1100" kern="1200" dirty="0">
                <a:effectLst/>
                <a:latin typeface="Times New Roman"/>
                <a:ea typeface="Times New Roman"/>
              </a:rPr>
              <a:t>Har strategiska samråd med tillgänglighetsråd, ungdomsråd, nationella minoriteterna och ursprungsbefolkning </a:t>
            </a:r>
            <a:br>
              <a:rPr lang="sv-SE" sz="1100" kern="1200" dirty="0">
                <a:effectLst/>
                <a:latin typeface="Times New Roman"/>
                <a:ea typeface="Times New Roman"/>
              </a:rPr>
            </a:br>
            <a:endParaRPr lang="sv-SE" sz="1200" dirty="0">
              <a:effectLst/>
              <a:latin typeface="Times New Roman"/>
              <a:ea typeface="Times New Roman"/>
            </a:endParaRPr>
          </a:p>
          <a:p>
            <a:pPr marL="180340" indent="-180340">
              <a:lnSpc>
                <a:spcPct val="106000"/>
              </a:lnSpc>
              <a:spcAft>
                <a:spcPts val="0"/>
              </a:spcAft>
              <a:tabLst>
                <a:tab pos="457200" algn="l"/>
              </a:tabLst>
            </a:pPr>
            <a:r>
              <a:rPr lang="sv-SE" sz="1100" kern="1200" dirty="0">
                <a:effectLst/>
                <a:latin typeface="Times New Roman"/>
                <a:ea typeface="Times New Roman"/>
              </a:rPr>
              <a:t>Driver utv. mot en mer hälsofrämjande hälso- och sjukvård samt tandvård</a:t>
            </a:r>
            <a:endParaRPr lang="sv-SE" sz="1200" dirty="0">
              <a:effectLst/>
              <a:latin typeface="Times New Roman"/>
              <a:ea typeface="Times New Roman"/>
            </a:endParaRPr>
          </a:p>
          <a:p>
            <a:pPr marL="457200">
              <a:spcAft>
                <a:spcPts val="0"/>
              </a:spcAft>
            </a:pPr>
            <a:r>
              <a:rPr lang="sv-SE" sz="1100" dirty="0">
                <a:effectLst/>
                <a:latin typeface="Times New Roman"/>
                <a:ea typeface="Times New Roman"/>
              </a:rPr>
              <a:t> </a:t>
            </a:r>
            <a:endParaRPr lang="sv-SE" sz="1200" dirty="0">
              <a:effectLst/>
              <a:latin typeface="Times New Roman"/>
              <a:ea typeface="Times New Roman"/>
            </a:endParaRPr>
          </a:p>
          <a:p>
            <a:pPr marL="180340" indent="-180340">
              <a:lnSpc>
                <a:spcPct val="106000"/>
              </a:lnSpc>
              <a:spcAft>
                <a:spcPts val="0"/>
              </a:spcAft>
              <a:tabLst>
                <a:tab pos="457200" algn="l"/>
              </a:tabLst>
            </a:pPr>
            <a:r>
              <a:rPr lang="sv-SE" sz="1100" dirty="0">
                <a:effectLst/>
                <a:latin typeface="Times New Roman"/>
                <a:ea typeface="Times New Roman"/>
              </a:rPr>
              <a:t>Företräder folkhälsa i politiska forum</a:t>
            </a:r>
            <a:endParaRPr lang="sv-SE" sz="1200" dirty="0">
              <a:effectLst/>
              <a:latin typeface="Times New Roman"/>
              <a:ea typeface="Times New Roman"/>
            </a:endParaRPr>
          </a:p>
          <a:p>
            <a:pPr>
              <a:lnSpc>
                <a:spcPct val="106000"/>
              </a:lnSpc>
              <a:spcAft>
                <a:spcPts val="800"/>
              </a:spcAft>
            </a:pPr>
            <a:r>
              <a:rPr lang="sv-SE" sz="1100" dirty="0">
                <a:solidFill>
                  <a:srgbClr val="FF0000"/>
                </a:solidFill>
                <a:effectLst/>
                <a:latin typeface="Calibri"/>
                <a:ea typeface="Calibri"/>
                <a:cs typeface="Times New Roman"/>
              </a:rPr>
              <a:t> </a:t>
            </a:r>
            <a:endParaRPr lang="sv-SE" sz="1100" dirty="0">
              <a:effectLst/>
              <a:latin typeface="Calibri"/>
              <a:ea typeface="Calibri"/>
              <a:cs typeface="Times New Roman"/>
            </a:endParaRPr>
          </a:p>
        </p:txBody>
      </p:sp>
      <p:sp>
        <p:nvSpPr>
          <p:cNvPr id="25" name="textruta 10">
            <a:extLst>
              <a:ext uri="{FF2B5EF4-FFF2-40B4-BE49-F238E27FC236}">
                <a16:creationId xmlns:a16="http://schemas.microsoft.com/office/drawing/2014/main" id="{41E4C351-641C-4887-8624-617DDFE4F1C4}"/>
              </a:ext>
            </a:extLst>
          </p:cNvPr>
          <p:cNvSpPr txBox="1"/>
          <p:nvPr/>
        </p:nvSpPr>
        <p:spPr>
          <a:xfrm>
            <a:off x="5852160" y="88053"/>
            <a:ext cx="2919307" cy="4971627"/>
          </a:xfrm>
          <a:prstGeom prst="rect">
            <a:avLst/>
          </a:prstGeom>
          <a:solidFill>
            <a:schemeClr val="bg1"/>
          </a:solidFill>
          <a:ln w="76200">
            <a:solidFill>
              <a:schemeClr val="accent3">
                <a:lumMod val="60000"/>
                <a:lumOff val="40000"/>
              </a:schemeClr>
            </a:solidFill>
          </a:ln>
        </p:spPr>
        <p:txBody>
          <a:bodyPr wrap="square" rtlCol="0">
            <a:noAutofit/>
          </a:bodyPr>
          <a:lstStyle/>
          <a:p>
            <a:pPr>
              <a:spcAft>
                <a:spcPts val="0"/>
              </a:spcAft>
            </a:pPr>
            <a:r>
              <a:rPr lang="sv-SE" sz="1100" b="1" kern="1200" dirty="0">
                <a:solidFill>
                  <a:srgbClr val="000000"/>
                </a:solidFill>
                <a:effectLst/>
                <a:latin typeface="Times New Roman"/>
                <a:ea typeface="Times New Roman"/>
              </a:rPr>
              <a:t>Länsstyrelsen</a:t>
            </a:r>
            <a:r>
              <a:rPr lang="sv-SE" sz="1100" kern="1200" dirty="0">
                <a:solidFill>
                  <a:srgbClr val="000000"/>
                </a:solidFill>
                <a:effectLst/>
                <a:latin typeface="Times New Roman"/>
                <a:ea typeface="Times New Roman"/>
              </a:rPr>
              <a:t>; </a:t>
            </a:r>
            <a:endParaRPr lang="sv-SE" sz="1200" dirty="0">
              <a:effectLst/>
              <a:latin typeface="Times New Roman"/>
              <a:ea typeface="Times New Roman"/>
            </a:endParaRPr>
          </a:p>
          <a:p>
            <a:pPr marL="180340" indent="-180340">
              <a:lnSpc>
                <a:spcPct val="106000"/>
              </a:lnSpc>
              <a:spcAft>
                <a:spcPts val="0"/>
              </a:spcAft>
              <a:tabLst>
                <a:tab pos="457200" algn="l"/>
              </a:tabLst>
            </a:pPr>
            <a:r>
              <a:rPr lang="sv-SE" sz="1100" kern="1200" dirty="0">
                <a:effectLst/>
                <a:latin typeface="Times New Roman"/>
                <a:ea typeface="Times New Roman"/>
              </a:rPr>
              <a:t>Har sakkunniga inom social hållbarhet såsom jämställdhet, integration, våld i nära relation, prostitution och människohandel, alkohol, narkotika, dopning, tobak och spelmissbruk (ANDTS), brottsförebyggande och föräldraskapsstöd</a:t>
            </a:r>
            <a:endParaRPr lang="sv-SE" sz="1200" dirty="0">
              <a:effectLst/>
              <a:latin typeface="Times New Roman"/>
              <a:ea typeface="Times New Roman"/>
            </a:endParaRPr>
          </a:p>
          <a:p>
            <a:pPr marL="180340">
              <a:lnSpc>
                <a:spcPct val="106000"/>
              </a:lnSpc>
              <a:spcAft>
                <a:spcPts val="0"/>
              </a:spcAft>
            </a:pPr>
            <a:r>
              <a:rPr lang="sv-SE" sz="1100" kern="1200" dirty="0">
                <a:effectLst/>
                <a:latin typeface="Times New Roman"/>
                <a:ea typeface="Times New Roman"/>
              </a:rPr>
              <a:t> </a:t>
            </a:r>
            <a:endParaRPr lang="sv-SE" sz="1200" dirty="0">
              <a:effectLst/>
              <a:latin typeface="Times New Roman"/>
              <a:ea typeface="Times New Roman"/>
            </a:endParaRPr>
          </a:p>
          <a:p>
            <a:pPr marL="180340" indent="-180340">
              <a:lnSpc>
                <a:spcPct val="106000"/>
              </a:lnSpc>
              <a:spcAft>
                <a:spcPts val="0"/>
              </a:spcAft>
              <a:tabLst>
                <a:tab pos="457200" algn="l"/>
              </a:tabLst>
            </a:pPr>
            <a:r>
              <a:rPr lang="sv-SE" sz="1100" kern="1200" dirty="0">
                <a:effectLst/>
                <a:latin typeface="Times New Roman"/>
                <a:ea typeface="Times New Roman"/>
              </a:rPr>
              <a:t>Utför tillsyn av kommunernas verksamhet enligt tobakslagen, alkohollagen samt lagen om elektroniska cigaretter och påfyllningsbehållare</a:t>
            </a:r>
            <a:endParaRPr lang="sv-SE" sz="1200" dirty="0">
              <a:effectLst/>
              <a:latin typeface="Times New Roman"/>
              <a:ea typeface="Times New Roman"/>
            </a:endParaRPr>
          </a:p>
          <a:p>
            <a:pPr marL="457200">
              <a:spcAft>
                <a:spcPts val="0"/>
              </a:spcAft>
            </a:pPr>
            <a:r>
              <a:rPr lang="sv-SE" sz="1100" kern="1200" dirty="0">
                <a:effectLst/>
                <a:latin typeface="Times New Roman"/>
                <a:ea typeface="Times New Roman"/>
              </a:rPr>
              <a:t> </a:t>
            </a:r>
            <a:endParaRPr lang="sv-SE" sz="1200" dirty="0">
              <a:effectLst/>
              <a:latin typeface="Times New Roman"/>
              <a:ea typeface="Times New Roman"/>
            </a:endParaRPr>
          </a:p>
          <a:p>
            <a:pPr marL="180340" indent="-180340">
              <a:lnSpc>
                <a:spcPct val="106000"/>
              </a:lnSpc>
              <a:spcAft>
                <a:spcPts val="0"/>
              </a:spcAft>
              <a:tabLst>
                <a:tab pos="457200" algn="l"/>
              </a:tabLst>
            </a:pPr>
            <a:r>
              <a:rPr lang="sv-SE" sz="1100" kern="1200" dirty="0">
                <a:effectLst/>
                <a:latin typeface="Times New Roman"/>
                <a:ea typeface="Times New Roman"/>
              </a:rPr>
              <a:t>Stöttar och utbildar kommuner och erbjuder processtöd </a:t>
            </a:r>
            <a:endParaRPr lang="sv-SE" sz="1200" dirty="0">
              <a:effectLst/>
              <a:latin typeface="Times New Roman"/>
              <a:ea typeface="Times New Roman"/>
            </a:endParaRPr>
          </a:p>
          <a:p>
            <a:pPr marL="457200">
              <a:spcAft>
                <a:spcPts val="0"/>
              </a:spcAft>
            </a:pPr>
            <a:r>
              <a:rPr lang="sv-SE" sz="1100" kern="1200" dirty="0">
                <a:effectLst/>
                <a:latin typeface="Times New Roman"/>
                <a:ea typeface="Times New Roman"/>
              </a:rPr>
              <a:t> </a:t>
            </a:r>
            <a:endParaRPr lang="sv-SE" sz="1200" dirty="0">
              <a:effectLst/>
              <a:latin typeface="Times New Roman"/>
              <a:ea typeface="Times New Roman"/>
            </a:endParaRPr>
          </a:p>
          <a:p>
            <a:pPr marL="180340" indent="-180340">
              <a:lnSpc>
                <a:spcPct val="106000"/>
              </a:lnSpc>
              <a:spcAft>
                <a:spcPts val="0"/>
              </a:spcAft>
              <a:tabLst>
                <a:tab pos="457200" algn="l"/>
              </a:tabLst>
            </a:pPr>
            <a:r>
              <a:rPr lang="sv-SE" sz="1100" kern="1200" dirty="0">
                <a:effectLst/>
                <a:latin typeface="Times New Roman"/>
                <a:ea typeface="Times New Roman"/>
              </a:rPr>
              <a:t>Har statsbidrag för ex. integrationsarbete, arbetet med våld i nära, hedersrelaterat våld och förtryck</a:t>
            </a:r>
            <a:endParaRPr lang="sv-SE" sz="1200" dirty="0">
              <a:effectLst/>
              <a:latin typeface="Times New Roman"/>
              <a:ea typeface="Times New Roman"/>
            </a:endParaRPr>
          </a:p>
          <a:p>
            <a:pPr marL="457200">
              <a:spcAft>
                <a:spcPts val="0"/>
              </a:spcAft>
            </a:pPr>
            <a:r>
              <a:rPr lang="sv-SE" sz="1100" kern="1200" dirty="0">
                <a:effectLst/>
                <a:latin typeface="Times New Roman"/>
                <a:ea typeface="Times New Roman"/>
              </a:rPr>
              <a:t> </a:t>
            </a:r>
            <a:endParaRPr lang="sv-SE" sz="1200" dirty="0">
              <a:effectLst/>
              <a:latin typeface="Times New Roman"/>
              <a:ea typeface="Times New Roman"/>
            </a:endParaRPr>
          </a:p>
          <a:p>
            <a:pPr marL="180340" indent="-180340">
              <a:lnSpc>
                <a:spcPct val="106000"/>
              </a:lnSpc>
              <a:spcAft>
                <a:spcPts val="0"/>
              </a:spcAft>
              <a:tabLst>
                <a:tab pos="457200" algn="l"/>
              </a:tabLst>
            </a:pPr>
            <a:r>
              <a:rPr lang="sv-SE" sz="1100" kern="1200" dirty="0">
                <a:effectLst/>
                <a:latin typeface="Times New Roman"/>
                <a:ea typeface="Times New Roman"/>
              </a:rPr>
              <a:t>Regionalt ansvar för Agenda 2030</a:t>
            </a:r>
            <a:endParaRPr lang="sv-SE" sz="1200" dirty="0">
              <a:effectLst/>
              <a:latin typeface="Times New Roman"/>
              <a:ea typeface="Times New Roman"/>
            </a:endParaRPr>
          </a:p>
          <a:p>
            <a:pPr marL="180340">
              <a:lnSpc>
                <a:spcPct val="106000"/>
              </a:lnSpc>
              <a:spcAft>
                <a:spcPts val="0"/>
              </a:spcAft>
            </a:pPr>
            <a:r>
              <a:rPr lang="sv-SE" sz="1100" kern="1200" dirty="0">
                <a:solidFill>
                  <a:srgbClr val="FF0000"/>
                </a:solidFill>
                <a:effectLst/>
                <a:latin typeface="Times New Roman"/>
                <a:ea typeface="Times New Roman"/>
              </a:rPr>
              <a:t> </a:t>
            </a:r>
            <a:endParaRPr lang="sv-SE" sz="1200" dirty="0">
              <a:effectLst/>
              <a:latin typeface="Times New Roman"/>
              <a:ea typeface="Times New Roman"/>
            </a:endParaRPr>
          </a:p>
          <a:p>
            <a:pPr marL="180340" indent="-180340">
              <a:lnSpc>
                <a:spcPct val="106000"/>
              </a:lnSpc>
              <a:spcAft>
                <a:spcPts val="0"/>
              </a:spcAft>
              <a:tabLst>
                <a:tab pos="457200" algn="l"/>
              </a:tabLst>
            </a:pPr>
            <a:r>
              <a:rPr lang="sv-SE" sz="1100" kern="1200" dirty="0">
                <a:effectLst/>
                <a:latin typeface="Times New Roman"/>
                <a:ea typeface="Times New Roman"/>
              </a:rPr>
              <a:t>Har nätverk med statliga myndigheter</a:t>
            </a:r>
            <a:endParaRPr lang="sv-SE" sz="1200" dirty="0">
              <a:effectLst/>
              <a:latin typeface="Times New Roman"/>
              <a:ea typeface="Times New Roman"/>
            </a:endParaRPr>
          </a:p>
          <a:p>
            <a:pPr marL="180340">
              <a:lnSpc>
                <a:spcPct val="106000"/>
              </a:lnSpc>
              <a:spcAft>
                <a:spcPts val="0"/>
              </a:spcAft>
            </a:pPr>
            <a:r>
              <a:rPr lang="sv-SE" sz="1200" kern="1200" dirty="0">
                <a:effectLst/>
                <a:latin typeface="Times New Roman"/>
                <a:ea typeface="Times New Roman"/>
              </a:rPr>
              <a:t> </a:t>
            </a:r>
            <a:endParaRPr lang="sv-SE" sz="1200" dirty="0">
              <a:effectLst/>
              <a:latin typeface="Times New Roman"/>
              <a:ea typeface="Times New Roman"/>
            </a:endParaRPr>
          </a:p>
          <a:p>
            <a:pPr marL="180340" indent="-180340">
              <a:lnSpc>
                <a:spcPct val="106000"/>
              </a:lnSpc>
              <a:spcAft>
                <a:spcPts val="0"/>
              </a:spcAft>
              <a:tabLst>
                <a:tab pos="457200" algn="l"/>
              </a:tabLst>
            </a:pPr>
            <a:r>
              <a:rPr lang="sv-SE" sz="1100" kern="1200" dirty="0">
                <a:effectLst/>
                <a:latin typeface="Times New Roman"/>
                <a:ea typeface="Times New Roman"/>
              </a:rPr>
              <a:t>Sakkunskap inom miljöområde</a:t>
            </a:r>
            <a:endParaRPr lang="sv-SE" sz="1200" dirty="0">
              <a:effectLst/>
              <a:latin typeface="Times New Roman"/>
              <a:ea typeface="Times New Roman"/>
            </a:endParaRPr>
          </a:p>
          <a:p>
            <a:pPr marL="457200">
              <a:spcAft>
                <a:spcPts val="0"/>
              </a:spcAft>
            </a:pPr>
            <a:r>
              <a:rPr lang="sv-SE" sz="1100" kern="1200" dirty="0">
                <a:effectLst/>
                <a:highlight>
                  <a:srgbClr val="FFFF00"/>
                </a:highlight>
                <a:latin typeface="Times New Roman"/>
                <a:ea typeface="Times New Roman"/>
              </a:rPr>
              <a:t> </a:t>
            </a:r>
            <a:endParaRPr lang="sv-SE" sz="1200" dirty="0">
              <a:effectLst/>
              <a:latin typeface="Times New Roman"/>
              <a:ea typeface="Times New Roman"/>
            </a:endParaRPr>
          </a:p>
        </p:txBody>
      </p:sp>
    </p:spTree>
    <p:extLst>
      <p:ext uri="{BB962C8B-B14F-4D97-AF65-F5344CB8AC3E}">
        <p14:creationId xmlns:p14="http://schemas.microsoft.com/office/powerpoint/2010/main" val="422388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8">
            <a:extLst>
              <a:ext uri="{FF2B5EF4-FFF2-40B4-BE49-F238E27FC236}">
                <a16:creationId xmlns:a16="http://schemas.microsoft.com/office/drawing/2014/main" id="{7D14839B-6171-44F9-8F51-61BDDB2F823E}"/>
              </a:ext>
            </a:extLst>
          </p:cNvPr>
          <p:cNvSpPr txBox="1"/>
          <p:nvPr/>
        </p:nvSpPr>
        <p:spPr>
          <a:xfrm>
            <a:off x="591897" y="673099"/>
            <a:ext cx="7258050" cy="3573024"/>
          </a:xfrm>
          <a:prstGeom prst="rect">
            <a:avLst/>
          </a:prstGeom>
          <a:solidFill>
            <a:schemeClr val="bg1"/>
          </a:solidFill>
          <a:ln w="76200">
            <a:solidFill>
              <a:schemeClr val="accent3">
                <a:lumMod val="60000"/>
                <a:lumOff val="40000"/>
              </a:schemeClr>
            </a:solidFill>
          </a:ln>
        </p:spPr>
        <p:txBody>
          <a:bodyPr wrap="square" rtlCol="0">
            <a:noAutofit/>
          </a:bodyPr>
          <a:lstStyle/>
          <a:p>
            <a:pPr>
              <a:spcAft>
                <a:spcPts val="0"/>
              </a:spcAft>
            </a:pPr>
            <a:r>
              <a:rPr lang="sv-SE" sz="1200" b="1" kern="1200" dirty="0">
                <a:solidFill>
                  <a:srgbClr val="000000"/>
                </a:solidFill>
                <a:effectLst/>
                <a:latin typeface="Times New Roman"/>
                <a:ea typeface="Times New Roman"/>
              </a:rPr>
              <a:t>Gemensamt för alla regionala aktörer: </a:t>
            </a:r>
          </a:p>
          <a:p>
            <a:pPr>
              <a:spcAft>
                <a:spcPts val="0"/>
              </a:spcAft>
            </a:pPr>
            <a:endParaRPr lang="sv-SE" sz="1200" dirty="0">
              <a:effectLst/>
              <a:latin typeface="Times New Roman"/>
              <a:ea typeface="Times New Roman"/>
            </a:endParaRPr>
          </a:p>
          <a:p>
            <a:pPr marL="457200" indent="-228600">
              <a:spcAft>
                <a:spcPts val="0"/>
              </a:spcAft>
              <a:tabLst>
                <a:tab pos="457200" algn="l"/>
              </a:tabLst>
            </a:pPr>
            <a:r>
              <a:rPr lang="sv-SE" sz="1200" dirty="0">
                <a:effectLst/>
                <a:latin typeface="Times New Roman"/>
                <a:ea typeface="Times New Roman"/>
              </a:rPr>
              <a:t>Deltar i en verkställande arbetsgrupp för det regionala folkhälsoarbetet. </a:t>
            </a:r>
          </a:p>
          <a:p>
            <a:pPr marL="457200" indent="-228600">
              <a:spcAft>
                <a:spcPts val="0"/>
              </a:spcAft>
              <a:tabLst>
                <a:tab pos="457200" algn="l"/>
              </a:tabLst>
            </a:pPr>
            <a:r>
              <a:rPr lang="sv-SE" sz="1200" dirty="0">
                <a:effectLst/>
                <a:latin typeface="Times New Roman"/>
                <a:ea typeface="Times New Roman"/>
              </a:rPr>
              <a:t>Arbetsgruppen ansvarar för att förslagen är förankrade i respektive organisation och bereder ärenden för beslut.</a:t>
            </a:r>
          </a:p>
          <a:p>
            <a:pPr marL="457200" indent="-228600">
              <a:spcAft>
                <a:spcPts val="0"/>
              </a:spcAft>
              <a:tabLst>
                <a:tab pos="457200" algn="l"/>
              </a:tabLst>
            </a:pPr>
            <a:endParaRPr lang="sv-SE" sz="1200" dirty="0">
              <a:effectLst/>
              <a:latin typeface="Times New Roman"/>
              <a:ea typeface="Times New Roman"/>
            </a:endParaRPr>
          </a:p>
          <a:p>
            <a:pPr marL="457200" indent="-228600">
              <a:spcAft>
                <a:spcPts val="0"/>
              </a:spcAft>
              <a:tabLst>
                <a:tab pos="457200" algn="l"/>
              </a:tabLst>
            </a:pPr>
            <a:r>
              <a:rPr lang="sv-SE" sz="1200" kern="1200" dirty="0">
                <a:effectLst/>
                <a:latin typeface="Times New Roman"/>
                <a:ea typeface="Times New Roman"/>
              </a:rPr>
              <a:t>Målgruppen är länets cirka 250 000 invånare</a:t>
            </a:r>
            <a:r>
              <a:rPr lang="sv-SE" sz="1200" dirty="0">
                <a:solidFill>
                  <a:srgbClr val="FF0000"/>
                </a:solidFill>
                <a:effectLst/>
                <a:latin typeface="Times New Roman"/>
                <a:ea typeface="Times New Roman"/>
              </a:rPr>
              <a:t> </a:t>
            </a:r>
          </a:p>
          <a:p>
            <a:pPr marL="457200" indent="-228600">
              <a:spcAft>
                <a:spcPts val="0"/>
              </a:spcAft>
              <a:tabLst>
                <a:tab pos="457200" algn="l"/>
              </a:tabLst>
            </a:pPr>
            <a:endParaRPr lang="sv-SE" sz="1200" dirty="0">
              <a:effectLst/>
              <a:latin typeface="Times New Roman"/>
              <a:ea typeface="Times New Roman"/>
            </a:endParaRPr>
          </a:p>
          <a:p>
            <a:pPr marL="457200" indent="-228600">
              <a:spcAft>
                <a:spcPts val="0"/>
              </a:spcAft>
              <a:tabLst>
                <a:tab pos="457200" algn="l"/>
              </a:tabLst>
            </a:pPr>
            <a:r>
              <a:rPr lang="sv-SE" sz="1200" kern="1200" dirty="0">
                <a:effectLst/>
                <a:latin typeface="Times New Roman"/>
                <a:ea typeface="Times New Roman"/>
              </a:rPr>
              <a:t>Tillhandahåller kunskap, utbildningar och konferenser inom respektive ansvarsområde</a:t>
            </a:r>
          </a:p>
          <a:p>
            <a:pPr marL="457200" indent="-228600">
              <a:spcAft>
                <a:spcPts val="0"/>
              </a:spcAft>
              <a:tabLst>
                <a:tab pos="457200" algn="l"/>
              </a:tabLst>
            </a:pPr>
            <a:endParaRPr lang="sv-SE" sz="1200" dirty="0">
              <a:effectLst/>
              <a:latin typeface="Times New Roman"/>
              <a:ea typeface="Times New Roman"/>
            </a:endParaRPr>
          </a:p>
          <a:p>
            <a:pPr marL="457200" indent="-228600">
              <a:lnSpc>
                <a:spcPct val="106000"/>
              </a:lnSpc>
              <a:spcAft>
                <a:spcPts val="0"/>
              </a:spcAft>
              <a:tabLst>
                <a:tab pos="457200" algn="l"/>
              </a:tabLst>
            </a:pPr>
            <a:r>
              <a:rPr lang="sv-SE" sz="1200" kern="1200" dirty="0">
                <a:effectLst/>
                <a:latin typeface="Times New Roman"/>
                <a:ea typeface="Times New Roman"/>
              </a:rPr>
              <a:t>Ingår i regionala och nationella nätverk </a:t>
            </a:r>
          </a:p>
          <a:p>
            <a:pPr marL="457200" indent="-228600">
              <a:lnSpc>
                <a:spcPct val="106000"/>
              </a:lnSpc>
              <a:spcAft>
                <a:spcPts val="0"/>
              </a:spcAft>
              <a:tabLst>
                <a:tab pos="457200" algn="l"/>
              </a:tabLst>
            </a:pPr>
            <a:endParaRPr lang="sv-SE" sz="1200" dirty="0">
              <a:effectLst/>
              <a:latin typeface="Times New Roman"/>
              <a:ea typeface="Times New Roman"/>
            </a:endParaRPr>
          </a:p>
          <a:p>
            <a:pPr marL="457200" indent="-228600">
              <a:lnSpc>
                <a:spcPct val="106000"/>
              </a:lnSpc>
              <a:spcAft>
                <a:spcPts val="0"/>
              </a:spcAft>
              <a:tabLst>
                <a:tab pos="457200" algn="l"/>
              </a:tabLst>
            </a:pPr>
            <a:r>
              <a:rPr lang="sv-SE" sz="1200" kern="1200" dirty="0">
                <a:effectLst/>
                <a:latin typeface="Times New Roman"/>
                <a:ea typeface="Times New Roman"/>
              </a:rPr>
              <a:t>Omvärldsbevakar och sprider information och kunskap </a:t>
            </a:r>
          </a:p>
          <a:p>
            <a:pPr marL="457200" indent="-228600">
              <a:lnSpc>
                <a:spcPct val="106000"/>
              </a:lnSpc>
              <a:spcAft>
                <a:spcPts val="0"/>
              </a:spcAft>
              <a:tabLst>
                <a:tab pos="457200" algn="l"/>
              </a:tabLst>
            </a:pPr>
            <a:endParaRPr lang="sv-SE" sz="1200" dirty="0">
              <a:effectLst/>
              <a:latin typeface="Times New Roman"/>
              <a:ea typeface="Times New Roman"/>
            </a:endParaRPr>
          </a:p>
          <a:p>
            <a:pPr marL="457200" indent="-228600">
              <a:lnSpc>
                <a:spcPct val="106000"/>
              </a:lnSpc>
              <a:spcAft>
                <a:spcPts val="0"/>
              </a:spcAft>
              <a:tabLst>
                <a:tab pos="457200" algn="l"/>
              </a:tabLst>
            </a:pPr>
            <a:r>
              <a:rPr lang="sv-SE" sz="1200" kern="1200" dirty="0">
                <a:effectLst/>
                <a:latin typeface="Times New Roman"/>
                <a:ea typeface="Times New Roman"/>
              </a:rPr>
              <a:t>Samordnar och driver nätverk inom strategiska områden och för att stötta olika professioner och verksamheter</a:t>
            </a:r>
          </a:p>
          <a:p>
            <a:pPr marL="457200" indent="-228600">
              <a:lnSpc>
                <a:spcPct val="106000"/>
              </a:lnSpc>
              <a:spcAft>
                <a:spcPts val="0"/>
              </a:spcAft>
              <a:tabLst>
                <a:tab pos="457200" algn="l"/>
              </a:tabLst>
            </a:pPr>
            <a:endParaRPr lang="sv-SE" sz="1200" dirty="0">
              <a:effectLst/>
              <a:latin typeface="Times New Roman"/>
              <a:ea typeface="Times New Roman"/>
            </a:endParaRPr>
          </a:p>
          <a:p>
            <a:pPr marL="457200" indent="-228600">
              <a:lnSpc>
                <a:spcPct val="106000"/>
              </a:lnSpc>
              <a:spcAft>
                <a:spcPts val="0"/>
              </a:spcAft>
              <a:tabLst>
                <a:tab pos="457200" algn="l"/>
              </a:tabLst>
            </a:pPr>
            <a:r>
              <a:rPr lang="sv-SE" sz="1200" kern="1200" dirty="0">
                <a:effectLst/>
                <a:latin typeface="Times New Roman"/>
                <a:ea typeface="Times New Roman"/>
              </a:rPr>
              <a:t>Samverkar med och stöttar civila samhället</a:t>
            </a:r>
          </a:p>
          <a:p>
            <a:pPr marL="457200" indent="-228600">
              <a:lnSpc>
                <a:spcPct val="106000"/>
              </a:lnSpc>
              <a:spcAft>
                <a:spcPts val="0"/>
              </a:spcAft>
              <a:tabLst>
                <a:tab pos="457200" algn="l"/>
              </a:tabLst>
            </a:pPr>
            <a:endParaRPr lang="sv-SE" sz="1200" dirty="0">
              <a:effectLst/>
              <a:latin typeface="Times New Roman"/>
              <a:ea typeface="Times New Roman"/>
            </a:endParaRPr>
          </a:p>
        </p:txBody>
      </p:sp>
      <p:pic>
        <p:nvPicPr>
          <p:cNvPr id="3" name="Picture 3" descr="C:\Users\lkjoahan\AppData\Local\Microsoft\Windows\Temporary Internet Files\Content.Outlook\WRATLHIW\länsstyrelsens logotyp_förenklad_cmyk_liggande.jpg">
            <a:extLst>
              <a:ext uri="{FF2B5EF4-FFF2-40B4-BE49-F238E27FC236}">
                <a16:creationId xmlns:a16="http://schemas.microsoft.com/office/drawing/2014/main" id="{2FAB6A9B-79F9-4435-A3B8-B522F05AFC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0932" y="4447744"/>
            <a:ext cx="1685466" cy="6957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lkjoahan\AppData\Local\Microsoft\Windows\Temporary Internet Files\Content.Outlook\WRATLHIW\logo_liggande.jpg">
            <a:extLst>
              <a:ext uri="{FF2B5EF4-FFF2-40B4-BE49-F238E27FC236}">
                <a16:creationId xmlns:a16="http://schemas.microsoft.com/office/drawing/2014/main" id="{4DF55EC4-9E83-4E21-89CC-D3C7399D8E9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4645" y="4519275"/>
            <a:ext cx="1275735" cy="552693"/>
          </a:xfrm>
          <a:prstGeom prst="rect">
            <a:avLst/>
          </a:prstGeom>
          <a:noFill/>
          <a:extLst>
            <a:ext uri="{909E8E84-426E-40DD-AFC4-6F175D3DCCD1}">
              <a14:hiddenFill xmlns:a14="http://schemas.microsoft.com/office/drawing/2010/main">
                <a:solidFill>
                  <a:srgbClr val="FFFFFF"/>
                </a:solidFill>
              </a14:hiddenFill>
            </a:ext>
          </a:extLst>
        </p:spPr>
      </p:pic>
      <p:pic>
        <p:nvPicPr>
          <p:cNvPr id="7" name="Platshållare för innehåll 3" descr="Folkhälso-logo.png">
            <a:extLst>
              <a:ext uri="{FF2B5EF4-FFF2-40B4-BE49-F238E27FC236}">
                <a16:creationId xmlns:a16="http://schemas.microsoft.com/office/drawing/2014/main" id="{41EC7C64-F551-4A2B-A0FC-262EEDBA1ED8}"/>
              </a:ext>
            </a:extLst>
          </p:cNvPr>
          <p:cNvPicPr>
            <a:picLocks noChangeAspect="1"/>
          </p:cNvPicPr>
          <p:nvPr/>
        </p:nvPicPr>
        <p:blipFill>
          <a:blip r:embed="rId4"/>
          <a:stretch>
            <a:fillRect/>
          </a:stretch>
        </p:blipFill>
        <p:spPr>
          <a:xfrm>
            <a:off x="2189553" y="4514297"/>
            <a:ext cx="1174540" cy="488260"/>
          </a:xfrm>
          <a:prstGeom prst="rect">
            <a:avLst/>
          </a:prstGeom>
        </p:spPr>
      </p:pic>
    </p:spTree>
    <p:extLst>
      <p:ext uri="{BB962C8B-B14F-4D97-AF65-F5344CB8AC3E}">
        <p14:creationId xmlns:p14="http://schemas.microsoft.com/office/powerpoint/2010/main" val="611473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61814" y="540157"/>
            <a:ext cx="7328747" cy="834016"/>
          </a:xfrm>
        </p:spPr>
        <p:txBody>
          <a:bodyPr/>
          <a:lstStyle/>
          <a:p>
            <a:r>
              <a:rPr lang="sv-SE" dirty="0"/>
              <a:t>Delmål 1; Utbildningsnivån och det livslånga lärandet ska öka och bli mer jämlik och jämställd</a:t>
            </a:r>
            <a:br>
              <a:rPr lang="sv-SE" dirty="0"/>
            </a:br>
            <a:endParaRPr lang="sv-SE" dirty="0"/>
          </a:p>
        </p:txBody>
      </p:sp>
      <p:sp>
        <p:nvSpPr>
          <p:cNvPr id="3" name="Platshållare för innehåll 2"/>
          <p:cNvSpPr>
            <a:spLocks noGrp="1"/>
          </p:cNvSpPr>
          <p:nvPr>
            <p:ph sz="half" idx="1"/>
          </p:nvPr>
        </p:nvSpPr>
        <p:spPr>
          <a:xfrm>
            <a:off x="806027" y="1145621"/>
            <a:ext cx="6764791" cy="3049084"/>
          </a:xfrm>
        </p:spPr>
        <p:txBody>
          <a:bodyPr/>
          <a:lstStyle/>
          <a:p>
            <a:pPr marL="0" indent="0">
              <a:buNone/>
            </a:pPr>
            <a:r>
              <a:rPr lang="sv-SE" sz="1400" dirty="0"/>
              <a:t>Hälsa, lärande, utbildning och tillgång till arbete påverkar i hög grad människors livskvalitet. För att nå en god livssituation är det viktigt att det regionala stödet bidrar till att de insatser som ges säkerställer en mer jämlik och jämställd utbildning.</a:t>
            </a:r>
          </a:p>
          <a:p>
            <a:pPr marL="0" indent="0">
              <a:buNone/>
            </a:pPr>
            <a:r>
              <a:rPr lang="sv-SE" sz="1400" dirty="0"/>
              <a:t>De regionala insatserna kommer: </a:t>
            </a:r>
          </a:p>
          <a:p>
            <a:pPr lvl="0"/>
            <a:r>
              <a:rPr lang="sv-SE" sz="1400" dirty="0"/>
              <a:t>Bidra till att eleverna klarar grundskolan med godkända betyg</a:t>
            </a:r>
          </a:p>
          <a:p>
            <a:pPr lvl="0"/>
            <a:r>
              <a:rPr lang="sv-SE" sz="1400" dirty="0"/>
              <a:t>Bidra till att ungdomarna fullgör gymnasieutbildning</a:t>
            </a:r>
          </a:p>
          <a:p>
            <a:pPr lvl="0"/>
            <a:r>
              <a:rPr lang="sv-SE" sz="1400" dirty="0"/>
              <a:t>Bidra till att fler ungdomar, 17-24 år, återvänder till studier eller kommer i arbete</a:t>
            </a:r>
          </a:p>
          <a:p>
            <a:pPr lvl="0"/>
            <a:r>
              <a:rPr lang="sv-SE" sz="1400" dirty="0"/>
              <a:t>Tillgängliggöra utbildning för vuxna som möter länets kompetensförsörjningsbehov och bidrar till en jämlik utbildningsnivå och individens utveckling</a:t>
            </a:r>
          </a:p>
          <a:p>
            <a:pPr marL="0" indent="0">
              <a:buNone/>
            </a:pPr>
            <a:endParaRPr lang="sv-SE" dirty="0"/>
          </a:p>
        </p:txBody>
      </p:sp>
      <p:pic>
        <p:nvPicPr>
          <p:cNvPr id="4" name="Picture 3" descr="C:\Users\lkjoahan\AppData\Local\Microsoft\Windows\Temporary Internet Files\Content.Outlook\WRATLHIW\länsstyrelsens logotyp_förenklad_cmyk_liggande.jpg">
            <a:extLst>
              <a:ext uri="{FF2B5EF4-FFF2-40B4-BE49-F238E27FC236}">
                <a16:creationId xmlns:a16="http://schemas.microsoft.com/office/drawing/2014/main" id="{9E35EA32-1B30-4B17-8BE2-613DE488574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2546" y="4397923"/>
            <a:ext cx="1685466" cy="6957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lkjoahan\AppData\Local\Microsoft\Windows\Temporary Internet Files\Content.Outlook\WRATLHIW\logo_liggande.jpg">
            <a:extLst>
              <a:ext uri="{FF2B5EF4-FFF2-40B4-BE49-F238E27FC236}">
                <a16:creationId xmlns:a16="http://schemas.microsoft.com/office/drawing/2014/main" id="{96BD1ACD-7376-46EB-8EED-A59BDAC787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0452" y="4510984"/>
            <a:ext cx="1275735" cy="552693"/>
          </a:xfrm>
          <a:prstGeom prst="rect">
            <a:avLst/>
          </a:prstGeom>
          <a:noFill/>
          <a:extLst>
            <a:ext uri="{909E8E84-426E-40DD-AFC4-6F175D3DCCD1}">
              <a14:hiddenFill xmlns:a14="http://schemas.microsoft.com/office/drawing/2010/main">
                <a:solidFill>
                  <a:srgbClr val="FFFFFF"/>
                </a:solidFill>
              </a14:hiddenFill>
            </a:ext>
          </a:extLst>
        </p:spPr>
      </p:pic>
      <p:pic>
        <p:nvPicPr>
          <p:cNvPr id="6" name="Platshållare för innehåll 3" descr="Folkhälso-logo.png">
            <a:extLst>
              <a:ext uri="{FF2B5EF4-FFF2-40B4-BE49-F238E27FC236}">
                <a16:creationId xmlns:a16="http://schemas.microsoft.com/office/drawing/2014/main" id="{C121D77A-8D1E-461B-8A4F-DF49F16FEB5A}"/>
              </a:ext>
            </a:extLst>
          </p:cNvPr>
          <p:cNvPicPr>
            <a:picLocks noChangeAspect="1"/>
          </p:cNvPicPr>
          <p:nvPr/>
        </p:nvPicPr>
        <p:blipFill>
          <a:blip r:embed="rId4"/>
          <a:stretch>
            <a:fillRect/>
          </a:stretch>
        </p:blipFill>
        <p:spPr>
          <a:xfrm>
            <a:off x="2189553" y="4514297"/>
            <a:ext cx="1174540" cy="488260"/>
          </a:xfrm>
          <a:prstGeom prst="rect">
            <a:avLst/>
          </a:prstGeom>
        </p:spPr>
      </p:pic>
    </p:spTree>
    <p:extLst>
      <p:ext uri="{BB962C8B-B14F-4D97-AF65-F5344CB8AC3E}">
        <p14:creationId xmlns:p14="http://schemas.microsoft.com/office/powerpoint/2010/main" val="43010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57015" y="892370"/>
            <a:ext cx="7890932" cy="834016"/>
          </a:xfrm>
        </p:spPr>
        <p:txBody>
          <a:bodyPr/>
          <a:lstStyle/>
          <a:p>
            <a:r>
              <a:rPr lang="sv-SE" dirty="0"/>
              <a:t>Delmål 2; Levnadsvanor som påverkar hälsan positivt ska öka i omfattning och bli mer jämlika och jämställda</a:t>
            </a:r>
            <a:br>
              <a:rPr lang="sv-SE" dirty="0"/>
            </a:br>
            <a:endParaRPr lang="sv-SE" dirty="0"/>
          </a:p>
        </p:txBody>
      </p:sp>
      <p:sp>
        <p:nvSpPr>
          <p:cNvPr id="3" name="Platshållare för innehåll 2"/>
          <p:cNvSpPr>
            <a:spLocks noGrp="1"/>
          </p:cNvSpPr>
          <p:nvPr>
            <p:ph sz="half" idx="1"/>
          </p:nvPr>
        </p:nvSpPr>
        <p:spPr>
          <a:xfrm>
            <a:off x="507999" y="1314954"/>
            <a:ext cx="8175413" cy="3049084"/>
          </a:xfrm>
        </p:spPr>
        <p:txBody>
          <a:bodyPr/>
          <a:lstStyle/>
          <a:p>
            <a:pPr marL="0" indent="0">
              <a:buNone/>
            </a:pPr>
            <a:r>
              <a:rPr lang="sv-SE" sz="1400" dirty="0"/>
              <a:t>För att förbättra befolkningens hälsa krävs insatser inom en mängd olika samhällsområden och på olika arenor. För att säkerställa att åtgärderna blir sektors- och åtgärdsövergripande har de föreslagna insatserna fördelats på sex olika arenor</a:t>
            </a:r>
          </a:p>
          <a:p>
            <a:pPr marL="0" indent="0" hangingPunct="0">
              <a:buNone/>
            </a:pPr>
            <a:r>
              <a:rPr lang="sv-SE" b="1" dirty="0"/>
              <a:t>Arena: Boende och närmiljö</a:t>
            </a:r>
          </a:p>
          <a:p>
            <a:r>
              <a:rPr lang="sv-SE" sz="1400" dirty="0"/>
              <a:t>Förbättrade förutsättningar för hälsofrämjande samhällsplanering på lokal och regional nivå</a:t>
            </a:r>
          </a:p>
          <a:p>
            <a:r>
              <a:rPr lang="sv-SE" sz="1400" dirty="0"/>
              <a:t>Förbättra förutsättningarna för ett ökat socialt deltagande bland äldre</a:t>
            </a:r>
          </a:p>
          <a:p>
            <a:r>
              <a:rPr lang="sv-SE" sz="1400" dirty="0"/>
              <a:t>Stöd till insatser för minskat riskbruk av alkohol</a:t>
            </a:r>
          </a:p>
          <a:p>
            <a:r>
              <a:rPr lang="sv-SE" sz="1400" dirty="0"/>
              <a:t>Bidra till uppbyggnad av volontärverksamhet för stöd och information till en bättre hälsa</a:t>
            </a:r>
          </a:p>
          <a:p>
            <a:pPr marL="0" indent="0">
              <a:buNone/>
            </a:pPr>
            <a:endParaRPr lang="sv-SE" dirty="0"/>
          </a:p>
        </p:txBody>
      </p:sp>
      <p:pic>
        <p:nvPicPr>
          <p:cNvPr id="4" name="Picture 3" descr="C:\Users\lkjoahan\AppData\Local\Microsoft\Windows\Temporary Internet Files\Content.Outlook\WRATLHIW\länsstyrelsens logotyp_förenklad_cmyk_liggande.jpg">
            <a:extLst>
              <a:ext uri="{FF2B5EF4-FFF2-40B4-BE49-F238E27FC236}">
                <a16:creationId xmlns:a16="http://schemas.microsoft.com/office/drawing/2014/main" id="{05A361F8-6017-446A-9841-317E581777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5504" y="4438744"/>
            <a:ext cx="1685466" cy="6957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lkjoahan\AppData\Local\Microsoft\Windows\Temporary Internet Files\Content.Outlook\WRATLHIW\logo_liggande.jpg">
            <a:extLst>
              <a:ext uri="{FF2B5EF4-FFF2-40B4-BE49-F238E27FC236}">
                <a16:creationId xmlns:a16="http://schemas.microsoft.com/office/drawing/2014/main" id="{DA7BF0D8-AB25-4583-B355-88DE2C2FA3F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6931" y="4510275"/>
            <a:ext cx="1275735" cy="552693"/>
          </a:xfrm>
          <a:prstGeom prst="rect">
            <a:avLst/>
          </a:prstGeom>
          <a:noFill/>
          <a:extLst>
            <a:ext uri="{909E8E84-426E-40DD-AFC4-6F175D3DCCD1}">
              <a14:hiddenFill xmlns:a14="http://schemas.microsoft.com/office/drawing/2010/main">
                <a:solidFill>
                  <a:srgbClr val="FFFFFF"/>
                </a:solidFill>
              </a14:hiddenFill>
            </a:ext>
          </a:extLst>
        </p:spPr>
      </p:pic>
      <p:pic>
        <p:nvPicPr>
          <p:cNvPr id="6" name="Platshållare för innehåll 3" descr="Folkhälso-logo.png">
            <a:extLst>
              <a:ext uri="{FF2B5EF4-FFF2-40B4-BE49-F238E27FC236}">
                <a16:creationId xmlns:a16="http://schemas.microsoft.com/office/drawing/2014/main" id="{C921CA25-4C65-475D-B3E7-3F03BFE89215}"/>
              </a:ext>
            </a:extLst>
          </p:cNvPr>
          <p:cNvPicPr>
            <a:picLocks noChangeAspect="1"/>
          </p:cNvPicPr>
          <p:nvPr/>
        </p:nvPicPr>
        <p:blipFill>
          <a:blip r:embed="rId4"/>
          <a:stretch>
            <a:fillRect/>
          </a:stretch>
        </p:blipFill>
        <p:spPr>
          <a:xfrm>
            <a:off x="2189553" y="4514297"/>
            <a:ext cx="1174540" cy="488260"/>
          </a:xfrm>
          <a:prstGeom prst="rect">
            <a:avLst/>
          </a:prstGeom>
        </p:spPr>
      </p:pic>
    </p:spTree>
    <p:extLst>
      <p:ext uri="{BB962C8B-B14F-4D97-AF65-F5344CB8AC3E}">
        <p14:creationId xmlns:p14="http://schemas.microsoft.com/office/powerpoint/2010/main" val="235872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41866" y="216889"/>
            <a:ext cx="7457439" cy="3908762"/>
          </a:xfrm>
          <a:prstGeom prst="rect">
            <a:avLst/>
          </a:prstGeom>
        </p:spPr>
        <p:txBody>
          <a:bodyPr wrap="square">
            <a:spAutoFit/>
          </a:bodyPr>
          <a:lstStyle/>
          <a:p>
            <a:pPr hangingPunct="0"/>
            <a:r>
              <a:rPr lang="sv-SE" sz="1600" b="1" dirty="0"/>
              <a:t>Arena: Fritid och kultur</a:t>
            </a:r>
          </a:p>
          <a:p>
            <a:pPr marL="285750" indent="-285750">
              <a:buFont typeface="Arial" panose="020B0604020202020204" pitchFamily="34" charset="0"/>
              <a:buChar char="•"/>
            </a:pPr>
            <a:r>
              <a:rPr lang="sv-SE" sz="1400" dirty="0"/>
              <a:t>Bidra till fler alkohol- och tobaksfria insatser och sammanhang</a:t>
            </a:r>
          </a:p>
          <a:p>
            <a:pPr marL="285750" indent="-285750">
              <a:buFont typeface="Arial" panose="020B0604020202020204" pitchFamily="34" charset="0"/>
              <a:buChar char="•"/>
            </a:pPr>
            <a:r>
              <a:rPr lang="sv-SE" sz="1400" dirty="0"/>
              <a:t>Bidra till ökad fysisk aktivitet och mer hälsosamma matvanor </a:t>
            </a:r>
          </a:p>
          <a:p>
            <a:pPr marL="285750" indent="-285750">
              <a:buFont typeface="Arial" panose="020B0604020202020204" pitchFamily="34" charset="0"/>
              <a:buChar char="•"/>
            </a:pPr>
            <a:r>
              <a:rPr lang="sv-SE" sz="1400" dirty="0"/>
              <a:t>Bidra till likvärdiga möjligheter till fritidsaktiviteter och friluftsliv</a:t>
            </a:r>
          </a:p>
          <a:p>
            <a:pPr hangingPunct="0"/>
            <a:br>
              <a:rPr lang="sv-SE" sz="1600" b="1" dirty="0"/>
            </a:br>
            <a:r>
              <a:rPr lang="sv-SE" sz="1600" b="1" dirty="0"/>
              <a:t>Arena: Skola och utbildning</a:t>
            </a:r>
          </a:p>
          <a:p>
            <a:pPr marL="285750" indent="-285750">
              <a:buFont typeface="Arial" panose="020B0604020202020204" pitchFamily="34" charset="0"/>
              <a:buChar char="•"/>
            </a:pPr>
            <a:r>
              <a:rPr lang="sv-SE" sz="1400" dirty="0"/>
              <a:t>Stöd till hälsofrämjande skolutveckling</a:t>
            </a:r>
          </a:p>
          <a:p>
            <a:pPr marL="285750" indent="-285750">
              <a:buFont typeface="Arial" panose="020B0604020202020204" pitchFamily="34" charset="0"/>
              <a:buChar char="•"/>
            </a:pPr>
            <a:r>
              <a:rPr lang="sv-SE" sz="1400" dirty="0"/>
              <a:t>Öka kunskaperna om levnadsvanor bland vårdstuderande på universitet samt andra vuxenutbildningar</a:t>
            </a:r>
          </a:p>
          <a:p>
            <a:pPr marL="285750" indent="-285750">
              <a:buFont typeface="Arial" panose="020B0604020202020204" pitchFamily="34" charset="0"/>
              <a:buChar char="•"/>
            </a:pPr>
            <a:r>
              <a:rPr lang="sv-SE" sz="1400" dirty="0"/>
              <a:t>Alkohol- och tobakspreventiva insatser</a:t>
            </a:r>
          </a:p>
          <a:p>
            <a:pPr marL="285750" indent="-285750">
              <a:buFont typeface="Arial" panose="020B0604020202020204" pitchFamily="34" charset="0"/>
              <a:buChar char="•"/>
            </a:pPr>
            <a:r>
              <a:rPr lang="sv-SE" sz="1400" dirty="0"/>
              <a:t>Erbjuda lättillgänglig hälsoinformation</a:t>
            </a:r>
          </a:p>
          <a:p>
            <a:pPr hangingPunct="0"/>
            <a:br>
              <a:rPr lang="sv-SE" sz="1600" b="1" dirty="0"/>
            </a:br>
            <a:r>
              <a:rPr lang="sv-SE" sz="1600" b="1" dirty="0"/>
              <a:t>Arena: Arbete och försörjning</a:t>
            </a:r>
          </a:p>
          <a:p>
            <a:pPr marL="285750" indent="-285750">
              <a:buFont typeface="Arial" panose="020B0604020202020204" pitchFamily="34" charset="0"/>
              <a:buChar char="•"/>
            </a:pPr>
            <a:r>
              <a:rPr lang="sv-SE" sz="1400" dirty="0"/>
              <a:t>Förebyggande insatser i samverkan med arbetsmarknadens parter</a:t>
            </a:r>
          </a:p>
          <a:p>
            <a:pPr marL="285750" indent="-285750">
              <a:buFont typeface="Arial" panose="020B0604020202020204" pitchFamily="34" charset="0"/>
              <a:buChar char="•"/>
            </a:pPr>
            <a:r>
              <a:rPr lang="sv-SE" sz="1400" dirty="0"/>
              <a:t>Öka kunskaperna om hälsofrämjande och förebyggande arbete hos arbetsmarknadens parter </a:t>
            </a:r>
          </a:p>
          <a:p>
            <a:pPr marL="285750" indent="-285750">
              <a:buFont typeface="Arial" panose="020B0604020202020204" pitchFamily="34" charset="0"/>
              <a:buChar char="•"/>
            </a:pPr>
            <a:r>
              <a:rPr lang="sv-SE" sz="1400" dirty="0"/>
              <a:t>Hälsofrämjande och förebyggande insatser för anställda </a:t>
            </a:r>
          </a:p>
        </p:txBody>
      </p:sp>
      <p:pic>
        <p:nvPicPr>
          <p:cNvPr id="3" name="Picture 3" descr="C:\Users\lkjoahan\AppData\Local\Microsoft\Windows\Temporary Internet Files\Content.Outlook\WRATLHIW\länsstyrelsens logotyp_förenklad_cmyk_liggande.jpg">
            <a:extLst>
              <a:ext uri="{FF2B5EF4-FFF2-40B4-BE49-F238E27FC236}">
                <a16:creationId xmlns:a16="http://schemas.microsoft.com/office/drawing/2014/main" id="{9079061B-DD30-4A96-98B1-5D20C0C18AB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0096" y="4398638"/>
            <a:ext cx="1685466" cy="6957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lkjoahan\AppData\Local\Microsoft\Windows\Temporary Internet Files\Content.Outlook\WRATLHIW\logo_liggande.jpg">
            <a:extLst>
              <a:ext uri="{FF2B5EF4-FFF2-40B4-BE49-F238E27FC236}">
                <a16:creationId xmlns:a16="http://schemas.microsoft.com/office/drawing/2014/main" id="{33CD93D5-0249-42C6-AF51-9CA615FA6DC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4227" y="4514297"/>
            <a:ext cx="1275735" cy="552693"/>
          </a:xfrm>
          <a:prstGeom prst="rect">
            <a:avLst/>
          </a:prstGeom>
          <a:noFill/>
          <a:extLst>
            <a:ext uri="{909E8E84-426E-40DD-AFC4-6F175D3DCCD1}">
              <a14:hiddenFill xmlns:a14="http://schemas.microsoft.com/office/drawing/2010/main">
                <a:solidFill>
                  <a:srgbClr val="FFFFFF"/>
                </a:solidFill>
              </a14:hiddenFill>
            </a:ext>
          </a:extLst>
        </p:spPr>
      </p:pic>
      <p:pic>
        <p:nvPicPr>
          <p:cNvPr id="6" name="Platshållare för innehåll 3" descr="Folkhälso-logo.png">
            <a:extLst>
              <a:ext uri="{FF2B5EF4-FFF2-40B4-BE49-F238E27FC236}">
                <a16:creationId xmlns:a16="http://schemas.microsoft.com/office/drawing/2014/main" id="{EAF2860D-95D3-4521-894D-309381C3D1B9}"/>
              </a:ext>
            </a:extLst>
          </p:cNvPr>
          <p:cNvPicPr>
            <a:picLocks noChangeAspect="1"/>
          </p:cNvPicPr>
          <p:nvPr/>
        </p:nvPicPr>
        <p:blipFill>
          <a:blip r:embed="rId4"/>
          <a:stretch>
            <a:fillRect/>
          </a:stretch>
        </p:blipFill>
        <p:spPr>
          <a:xfrm>
            <a:off x="2189553" y="4514297"/>
            <a:ext cx="1174540" cy="488260"/>
          </a:xfrm>
          <a:prstGeom prst="rect">
            <a:avLst/>
          </a:prstGeom>
        </p:spPr>
      </p:pic>
    </p:spTree>
    <p:extLst>
      <p:ext uri="{BB962C8B-B14F-4D97-AF65-F5344CB8AC3E}">
        <p14:creationId xmlns:p14="http://schemas.microsoft.com/office/powerpoint/2010/main" val="1412764016"/>
      </p:ext>
    </p:extLst>
  </p:cSld>
  <p:clrMapOvr>
    <a:masterClrMapping/>
  </p:clrMapOvr>
</p:sld>
</file>

<file path=ppt/theme/theme1.xml><?xml version="1.0" encoding="utf-8"?>
<a:theme xmlns:a="http://schemas.openxmlformats.org/drawingml/2006/main" name="Region Norrbotten_vit">
  <a:themeElements>
    <a:clrScheme name="Region Norrbotten blandad">
      <a:dk1>
        <a:srgbClr val="000000"/>
      </a:dk1>
      <a:lt1>
        <a:srgbClr val="FFFFFF"/>
      </a:lt1>
      <a:dk2>
        <a:srgbClr val="403D45"/>
      </a:dk2>
      <a:lt2>
        <a:srgbClr val="D0D1CD"/>
      </a:lt2>
      <a:accent1>
        <a:srgbClr val="0070C0"/>
      </a:accent1>
      <a:accent2>
        <a:srgbClr val="F8951F"/>
      </a:accent2>
      <a:accent3>
        <a:srgbClr val="83C55B"/>
      </a:accent3>
      <a:accent4>
        <a:srgbClr val="7F7F7F"/>
      </a:accent4>
      <a:accent5>
        <a:srgbClr val="403D45"/>
      </a:accent5>
      <a:accent6>
        <a:srgbClr val="C0C0BD"/>
      </a:accent6>
      <a:hlink>
        <a:srgbClr val="0070C0"/>
      </a:hlink>
      <a:folHlink>
        <a:srgbClr val="7F7F7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dirty="0"/>
        </a:defPPr>
      </a:lstStyle>
    </a:tx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0D68B0"/>
        </a:lt1>
        <a:dk2>
          <a:srgbClr val="FFFFFF"/>
        </a:dk2>
        <a:lt2>
          <a:srgbClr val="969696"/>
        </a:lt2>
        <a:accent1>
          <a:srgbClr val="969696"/>
        </a:accent1>
        <a:accent2>
          <a:srgbClr val="FFFF99"/>
        </a:accent2>
        <a:accent3>
          <a:srgbClr val="AAB9D4"/>
        </a:accent3>
        <a:accent4>
          <a:srgbClr val="002A82"/>
        </a:accent4>
        <a:accent5>
          <a:srgbClr val="C9C9C9"/>
        </a:accent5>
        <a:accent6>
          <a:srgbClr val="E7E78A"/>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9">
        <a:dk1>
          <a:srgbClr val="969696"/>
        </a:dk1>
        <a:lt1>
          <a:srgbClr val="FFFFFF"/>
        </a:lt1>
        <a:dk2>
          <a:srgbClr val="0D68B0"/>
        </a:dk2>
        <a:lt2>
          <a:srgbClr val="FFFFFF"/>
        </a:lt2>
        <a:accent1>
          <a:srgbClr val="969696"/>
        </a:accent1>
        <a:accent2>
          <a:srgbClr val="FFFF99"/>
        </a:accent2>
        <a:accent3>
          <a:srgbClr val="AAB9D4"/>
        </a:accent3>
        <a:accent4>
          <a:srgbClr val="DADADA"/>
        </a:accent4>
        <a:accent5>
          <a:srgbClr val="C9C9C9"/>
        </a:accent5>
        <a:accent6>
          <a:srgbClr val="E7E78A"/>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0">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1">
        <a:dk1>
          <a:srgbClr val="FFFFFF"/>
        </a:dk1>
        <a:lt1>
          <a:srgbClr val="FFFFFF"/>
        </a:lt1>
        <a:dk2>
          <a:srgbClr val="FFFFFF"/>
        </a:dk2>
        <a:lt2>
          <a:srgbClr val="969696"/>
        </a:lt2>
        <a:accent1>
          <a:srgbClr val="969696"/>
        </a:accent1>
        <a:accent2>
          <a:srgbClr val="0D68B0"/>
        </a:accent2>
        <a:accent3>
          <a:srgbClr val="FFFFFF"/>
        </a:accent3>
        <a:accent4>
          <a:srgbClr val="DADADA"/>
        </a:accent4>
        <a:accent5>
          <a:srgbClr val="C9C9C9"/>
        </a:accent5>
        <a:accent6>
          <a:srgbClr val="0B5E9F"/>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12">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FFFFFF"/>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Informerande</p:Name>
  <p:Description/>
  <p:Statement/>
  <p:PolicyItems>
    <p:PolicyItem featureId="Microsoft.Office.RecordsManagement.PolicyFeatures.Expiration" staticId="0x010100D7963E0E5B7A40E5AEA07389401D709F007B1238BBD93543428C20870054E92DBF|1214505165" UniqueId="15436f43-43ec-43f4-afa0-3fdfa097cfae">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907CEEA6569A954C976B7824CE75F91F" ma:contentTypeVersion="1901" ma:contentTypeDescription="Informerande dokument" ma:contentTypeScope="" ma:versionID="250ee7b4d9bb8c15c15ff768352f79c4">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17dee6eec5598b22a7c41fd52a3e56c5"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NLLPublishDate xmlns="http://schemas.microsoft.com/sharepoint/v3">2023-02-28T23:00:00+00:00</NLLPublishDate>
    <NLLPublished xmlns="http://schemas.microsoft.com/sharepoint/v3" xsi:nil="true"/>
    <NLLPublishingstatus xmlns="http://schemas.microsoft.com/sharepoint/v3">Publicerad</NLLPublishingstatus>
    <NLLDocumentIDValue xmlns="http://schemas.microsoft.com/sharepoint/v3">ARBGRP743-268216389-140</NLLDocumentIDValue>
    <NLLThinningTime xmlns="http://schemas.microsoft.com/sharepoint/v3">2026-02-28T23:00:00+00:00</NLLThinningTime>
    <NLLPublishDateQuickpart xmlns="http://schemas.microsoft.com/sharepoint/v3">2023-03-01</NLLPublishDateQuickpart>
    <NLLInformationCollectionTaxHTField0 xmlns="http://schemas.microsoft.com/sharepoint/v3">
      <Terms xmlns="http://schemas.microsoft.com/office/infopath/2007/PartnerControls"/>
    </NLLInformationCollectionTaxHTField0>
    <NLLLockWorkflows xmlns="http://schemas.microsoft.com/sharepoint/v3">false</NLLLockWorkflows>
    <NLLEstablishedByQuickpart xmlns="http://schemas.microsoft.com/sharepoint/v3">Sandra Sikblad</NLLEstablishedByQuickpart>
    <prdProcessTaxHTField0 xmlns="http://schemas.microsoft.com/sharepoint/v3">
      <Terms xmlns="http://schemas.microsoft.com/office/infopath/2007/PartnerControls"/>
    </prdProcessTaxHTField0>
    <AnsvarigQuickpart xmlns="http://schemas.microsoft.com/sharepoint/v3">Bodil Larsson</AnsvarigQuickpart>
    <NLLEstablishedBy xmlns="http://schemas.microsoft.com/sharepoint/v3">
      <UserInfo>
        <DisplayName>Sandra Sikblad</DisplayName>
        <AccountId>139</AccountId>
        <AccountType/>
      </UserInfo>
    </NLLEstablishedBy>
    <NLLStakeholderTaxHTField0 xmlns="http://schemas.microsoft.com/sharepoint/v3">
      <Terms xmlns="http://schemas.microsoft.com/office/infopath/2007/PartnerControls"/>
    </NLLStakeholderTaxHTField0>
    <NLLDocumentTypeTaxHTField0 xmlns="http://schemas.microsoft.com/sharepoint/v3">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981e6eac-a633-4de2-91a2-d5e48e1c0d00</TermId>
        </TermInfo>
      </Terms>
    </NLLDocumentTypeTaxHTField0>
    <NLLVersion xmlns="http://schemas.microsoft.com/sharepoint/v3">2.0</NLLVersion>
    <NLLInformationclass xmlns="http://schemas.microsoft.com/sharepoint/v3">Publik</NLLInformationclass>
    <NLLModifiedBy xmlns="http://schemas.microsoft.com/sharepoint/v3">Åsa Åström</NLLModifiedBy>
    <NLLProducerPlaceTaxHTField0 xmlns="http://schemas.microsoft.com/sharepoint/v3">
      <Terms xmlns="http://schemas.microsoft.com/office/infopath/2007/PartnerControls">
        <TermInfo xmlns="http://schemas.microsoft.com/office/infopath/2007/PartnerControls">
          <TermName xmlns="http://schemas.microsoft.com/office/infopath/2007/PartnerControls">Länsstyrgrupp</TermName>
          <TermId xmlns="http://schemas.microsoft.com/office/infopath/2007/PartnerControls">40c9582e-9040-4ee0-a5ab-267ced39ceea</TermId>
        </TermInfo>
      </Terms>
    </NLLProducerPlaceTaxHTField0>
    <VersionComment xmlns="http://schemas.microsoft.com/sharepoint/v3">ompublicerad</VersionComment>
    <NLLDiarienummer xmlns="http://schemas.microsoft.com/sharepoint/v3" xsi:nil="true"/>
    <TaxKeywordTaxHTField xmlns="c7918ce9-5289-4a18-805d-4141408e948c">
      <Terms xmlns="http://schemas.microsoft.com/office/infopath/2007/PartnerControls">
        <TermInfo xmlns="http://schemas.microsoft.com/office/infopath/2007/PartnerControls">
          <TermName xmlns="http://schemas.microsoft.com/office/infopath/2007/PartnerControls">190123</TermName>
          <TermId xmlns="http://schemas.microsoft.com/office/infopath/2007/PartnerControls">fc14e96d-3ff0-4e58-9254-e8ba02f079c8</TermId>
        </TermInfo>
        <TermInfo xmlns="http://schemas.microsoft.com/office/infopath/2007/PartnerControls">
          <TermName xmlns="http://schemas.microsoft.com/office/infopath/2007/PartnerControls">bilaga</TermName>
          <TermId xmlns="http://schemas.microsoft.com/office/infopath/2007/PartnerControls">09e5e4fc-28b8-4ab6-9df1-18814299f0ed</TermId>
        </TermInfo>
        <TermInfo xmlns="http://schemas.microsoft.com/office/infopath/2007/PartnerControls">
          <TermName xmlns="http://schemas.microsoft.com/office/infopath/2007/PartnerControls">LSG</TermName>
          <TermId xmlns="http://schemas.microsoft.com/office/infopath/2007/PartnerControls">ba7f548d-7cc9-4dc7-aa8a-c5f8cc10d00e</TermId>
        </TermInfo>
        <TermInfo xmlns="http://schemas.microsoft.com/office/infopath/2007/PartnerControls">
          <TermName xmlns="http://schemas.microsoft.com/office/infopath/2007/PartnerControls">2019</TermName>
          <TermId xmlns="http://schemas.microsoft.com/office/infopath/2007/PartnerControls">848bde66-f98f-41e5-a8cb-dd6c50162752</TermId>
        </TermInfo>
      </Terms>
    </TaxKeywordTaxHTField>
    <_dlc_DocId xmlns="c7918ce9-5289-4a18-805d-4141408e948c">ARBGRP743-268216389-140</_dlc_DocId>
    <_dlc_DocIdUrl xmlns="c7918ce9-5289-4a18-805d-4141408e948c">
      <Url>http://spportal.extvis.local/process/administrativ/_layouts/15/DocIdRedir.aspx?ID=ARBGRP743-268216389-140</Url>
      <Description>ARBGRP743-268216389-140</Description>
    </_dlc_DocIdUrl>
    <_dlc_DocIdPersistId xmlns="c7918ce9-5289-4a18-805d-4141408e948c">true</_dlc_DocIdPersistId>
    <_dlc_ExpireDateSaved xmlns="http://schemas.microsoft.com/sharepoint/v3" xsi:nil="true"/>
    <_dlc_ExpireDate xmlns="http://schemas.microsoft.com/sharepoint/v3">2026-03-31T22:00:00+00:00</_dlc_ExpireDate>
    <VIS_DocumentId xmlns="e1dec489-f745-4ed5-9c00-958a11aea6df">
      <Url>https://samarbeta.nll.se/producentplats/lansstyrgrupp/_layouts/15/DocIdRedir.aspx?ID=ARBGRP743-268216389-140</Url>
      <Description>ARBGRP743-268216389-140</Description>
    </VIS_DocumentId>
    <VISResponsible xmlns="e1dec489-f745-4ed5-9c00-958a11aea6df">
      <UserInfo>
        <DisplayName>Bodil Larsson</DisplayName>
        <AccountId>739</AccountId>
        <AccountType/>
      </UserInfo>
    </VISResponsible>
    <DocumentStatus xmlns="e1dec489-f745-4ed5-9c00-958a11aea6df">
      <Url>https://samarbeta.nll.se/producentplats/lansstyrgrupp/_layouts/15/wrkstat.aspx?List=9a9a6252-6fd0-4333-8306-f1e7c6ba4dfa&amp;WorkflowInstanceName=30f6553b-6a7e-40e5-98de-d6037ee47468</Url>
      <Description>Publicerad</Description>
    </DocumentStatus>
    <_dlc_Exempt xmlns="http://schemas.microsoft.com/sharepoint/v3">false</_dlc_Exempt>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761B31-EC15-4814-981B-5296997C7860}"/>
</file>

<file path=customXml/itemProps2.xml><?xml version="1.0" encoding="utf-8"?>
<ds:datastoreItem xmlns:ds="http://schemas.openxmlformats.org/officeDocument/2006/customXml" ds:itemID="{3F1FE115-2A15-4AD4-B119-2B3AD49BA6D0}"/>
</file>

<file path=customXml/itemProps3.xml><?xml version="1.0" encoding="utf-8"?>
<ds:datastoreItem xmlns:ds="http://schemas.openxmlformats.org/officeDocument/2006/customXml" ds:itemID="{FCBD0E7F-449D-4C05-BA16-CE568246DC8F}"/>
</file>

<file path=customXml/itemProps4.xml><?xml version="1.0" encoding="utf-8"?>
<ds:datastoreItem xmlns:ds="http://schemas.openxmlformats.org/officeDocument/2006/customXml" ds:itemID="{5BA40F37-2186-4529-9EBF-E694C78D91E0}"/>
</file>

<file path=customXml/itemProps5.xml><?xml version="1.0" encoding="utf-8"?>
<ds:datastoreItem xmlns:ds="http://schemas.openxmlformats.org/officeDocument/2006/customXml" ds:itemID="{6BD3C3BF-630B-4962-8D6D-23FC3FC5AFFA}"/>
</file>

<file path=docProps/app.xml><?xml version="1.0" encoding="utf-8"?>
<Properties xmlns="http://schemas.openxmlformats.org/officeDocument/2006/extended-properties" xmlns:vt="http://schemas.openxmlformats.org/officeDocument/2006/docPropsVTypes">
  <Template>Region Norrbotten_vit</Template>
  <TotalTime>160</TotalTime>
  <Words>770</Words>
  <Application>Microsoft Office PowerPoint</Application>
  <PresentationFormat>Bildspel på skärmen (16:9)</PresentationFormat>
  <Paragraphs>129</Paragraphs>
  <Slides>13</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Calibri</vt:lpstr>
      <vt:lpstr>Times New Roman</vt:lpstr>
      <vt:lpstr>Wingdings</vt:lpstr>
      <vt:lpstr>Region Norrbotten_vit</vt:lpstr>
      <vt:lpstr>Så verkställs Norrbottens folkhälsostrategi   -så förbättras hälsan 2018-2022</vt:lpstr>
      <vt:lpstr>PowerPoint-presentation</vt:lpstr>
      <vt:lpstr>Regional handlingsplan </vt:lpstr>
      <vt:lpstr>Handlingsplanen</vt:lpstr>
      <vt:lpstr>PowerPoint-presentation</vt:lpstr>
      <vt:lpstr>PowerPoint-presentation</vt:lpstr>
      <vt:lpstr>Delmål 1; Utbildningsnivån och det livslånga lärandet ska öka och bli mer jämlik och jämställd </vt:lpstr>
      <vt:lpstr>Delmål 2; Levnadsvanor som påverkar hälsan positivt ska öka i omfattning och bli mer jämlika och jämställda </vt:lpstr>
      <vt:lpstr>PowerPoint-presentation</vt:lpstr>
      <vt:lpstr>PowerPoint-presentation</vt:lpstr>
      <vt:lpstr>Delmål 3; Normer och värderingar som främjar en bättre och mer jämlik och jämställd folkhälsa </vt:lpstr>
      <vt:lpstr>Delmål 4; Alla kommuner och regionala företrädare arbetar systematiskt med folkhälsa </vt:lpstr>
      <vt:lpstr>Tack!</vt:lpstr>
    </vt:vector>
  </TitlesOfParts>
  <Company>Region Norrbotten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Bilaga länsstyrgruppen 190123 - Så verkställs Norrbottens folkhälsostrategi och så förbättras hälsan 2018-2022</dc:title>
  <dc:creator>Joanna Hansson</dc:creator>
  <cp:keywords>190123; bilaga; 2019; LSG</cp:keywords>
  <cp:lastModifiedBy>Annica Henriksson</cp:lastModifiedBy>
  <cp:revision>29</cp:revision>
  <cp:lastPrinted>2015-10-01T11:12:07Z</cp:lastPrinted>
  <dcterms:created xsi:type="dcterms:W3CDTF">2019-01-21T14:30:19Z</dcterms:created>
  <dcterms:modified xsi:type="dcterms:W3CDTF">2019-01-23T06:02:27Z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0x010100D7963E0E5B7A40E5AEA07389401D709F007B1238BBD93543428C20870054E92DBF0100907CEEA6569A954C976B7824CE75F91F</vt:lpwstr>
  </property>
  <property fmtid="{D5CDD505-2E9C-101B-9397-08002B2CF9AE}" pid="3" name="TaxKeyword">
    <vt:lpwstr>8167;#190123|fc14e96d-3ff0-4e58-9254-e8ba02f079c8;#5037;#bilaga|09e5e4fc-28b8-4ab6-9df1-18814299f0ed;#7815;#LSG|ba7f548d-7cc9-4dc7-aa8a-c5f8cc10d00e;#7684;#2019|848bde66-f98f-41e5-a8cb-dd6c50162752</vt:lpwstr>
  </property>
  <property fmtid="{D5CDD505-2E9C-101B-9397-08002B2CF9AE}" pid="4" name="CareActionCodeSurgical">
    <vt:lpwstr/>
  </property>
  <property fmtid="{D5CDD505-2E9C-101B-9397-08002B2CF9AE}" pid="5" name="NLLProducerPlace">
    <vt:lpwstr>7816;#Länsstyrgrupp|40c9582e-9040-4ee0-a5ab-267ced39ceea</vt:lpwstr>
  </property>
  <property fmtid="{D5CDD505-2E9C-101B-9397-08002B2CF9AE}" pid="6" name="NLLApprovedByQuickPart">
    <vt:lpwstr/>
  </property>
  <property fmtid="{D5CDD505-2E9C-101B-9397-08002B2CF9AE}" pid="7" name="NLLInformationCollection">
    <vt:lpwstr/>
  </property>
  <property fmtid="{D5CDD505-2E9C-101B-9397-08002B2CF9AE}" pid="8" name="NLLProjectDescription">
    <vt:lpwstr/>
  </property>
  <property fmtid="{D5CDD505-2E9C-101B-9397-08002B2CF9AE}" pid="9" name="PsychiatricCodeTaxHTField0">
    <vt:lpwstr/>
  </property>
  <property fmtid="{D5CDD505-2E9C-101B-9397-08002B2CF9AE}" pid="10" name="NLLStakeholder">
    <vt:lpwstr/>
  </property>
  <property fmtid="{D5CDD505-2E9C-101B-9397-08002B2CF9AE}" pid="11" name="TLVCodeDiagnosisTaxHTField0">
    <vt:lpwstr/>
  </property>
  <property fmtid="{D5CDD505-2E9C-101B-9397-08002B2CF9AE}" pid="12" name="NPUCode">
    <vt:lpwstr/>
  </property>
  <property fmtid="{D5CDD505-2E9C-101B-9397-08002B2CF9AE}" pid="13" name="NLLClosureDate">
    <vt:lpwstr/>
  </property>
  <property fmtid="{D5CDD505-2E9C-101B-9397-08002B2CF9AE}" pid="14" name="NLLProducerplaceID">
    <vt:lpwstr/>
  </property>
  <property fmtid="{D5CDD505-2E9C-101B-9397-08002B2CF9AE}" pid="15" name="NLLPublishedTemplate">
    <vt:lpwstr/>
  </property>
  <property fmtid="{D5CDD505-2E9C-101B-9397-08002B2CF9AE}" pid="16" name="NLLWFComment">
    <vt:lpwstr/>
  </property>
  <property fmtid="{D5CDD505-2E9C-101B-9397-08002B2CF9AE}" pid="17" name="NLLPTCName">
    <vt:lpwstr/>
  </property>
  <property fmtid="{D5CDD505-2E9C-101B-9397-08002B2CF9AE}" pid="18" name="SpecialtyTaxHTField0">
    <vt:lpwstr/>
  </property>
  <property fmtid="{D5CDD505-2E9C-101B-9397-08002B2CF9AE}" pid="19" name="CareActionCodeNonSurgical">
    <vt:lpwstr/>
  </property>
  <property fmtid="{D5CDD505-2E9C-101B-9397-08002B2CF9AE}" pid="20" name="AnalysisNameTaxHTField0">
    <vt:lpwstr/>
  </property>
  <property fmtid="{D5CDD505-2E9C-101B-9397-08002B2CF9AE}" pid="21" name="Specialty">
    <vt:lpwstr/>
  </property>
  <property fmtid="{D5CDD505-2E9C-101B-9397-08002B2CF9AE}" pid="22" name="NLLProjectUrl">
    <vt:lpwstr/>
  </property>
  <property fmtid="{D5CDD505-2E9C-101B-9397-08002B2CF9AE}" pid="23" name="NLLSteeringGroup">
    <vt:lpwstr/>
  </property>
  <property fmtid="{D5CDD505-2E9C-101B-9397-08002B2CF9AE}" pid="24" name="NLLMeetingTypeTaxHTField0">
    <vt:lpwstr/>
  </property>
  <property fmtid="{D5CDD505-2E9C-101B-9397-08002B2CF9AE}" pid="25" name="NLLTemplateStatus">
    <vt:lpwstr/>
  </property>
  <property fmtid="{D5CDD505-2E9C-101B-9397-08002B2CF9AE}" pid="26" name="CareActionCodeSurgicalTaxHTField0">
    <vt:lpwstr/>
  </property>
  <property fmtid="{D5CDD505-2E9C-101B-9397-08002B2CF9AE}" pid="27" name="PharmaceuticalCodeTaxHTField0">
    <vt:lpwstr/>
  </property>
  <property fmtid="{D5CDD505-2E9C-101B-9397-08002B2CF9AE}" pid="28" name="NLLProjectLeader">
    <vt:lpwstr/>
  </property>
  <property fmtid="{D5CDD505-2E9C-101B-9397-08002B2CF9AE}" pid="29" name="NLLDecisionLevelManagedTaxHTField0">
    <vt:lpwstr/>
  </property>
  <property fmtid="{D5CDD505-2E9C-101B-9397-08002B2CF9AE}" pid="32" name="NLLDefaultTemplate">
    <vt:lpwstr/>
  </property>
  <property fmtid="{D5CDD505-2E9C-101B-9397-08002B2CF9AE}" pid="33" name="NLLProjectVisitor">
    <vt:lpwstr/>
  </property>
  <property fmtid="{D5CDD505-2E9C-101B-9397-08002B2CF9AE}" pid="34" name="NLLApprovedBy">
    <vt:lpwstr/>
  </property>
  <property fmtid="{D5CDD505-2E9C-101B-9397-08002B2CF9AE}" pid="35" name="NLLDecisionLevelManaged">
    <vt:lpwstr/>
  </property>
  <property fmtid="{D5CDD505-2E9C-101B-9397-08002B2CF9AE}" pid="36" name="CompulsoryAction">
    <vt:lpwstr/>
  </property>
  <property fmtid="{D5CDD505-2E9C-101B-9397-08002B2CF9AE}" pid="37" name="NLLProjectDivisionTaxHTField0">
    <vt:lpwstr/>
  </property>
  <property fmtid="{D5CDD505-2E9C-101B-9397-08002B2CF9AE}" pid="38" name="ICD10CodeTaxHTField0">
    <vt:lpwstr/>
  </property>
  <property fmtid="{D5CDD505-2E9C-101B-9397-08002B2CF9AE}" pid="39" name="Godkänn dokument">
    <vt:lpwstr>, </vt:lpwstr>
  </property>
  <property fmtid="{D5CDD505-2E9C-101B-9397-08002B2CF9AE}" pid="40" name="NLLProjectOwner">
    <vt:lpwstr/>
  </property>
  <property fmtid="{D5CDD505-2E9C-101B-9397-08002B2CF9AE}" pid="41" name="NPUCodeTaxHTField0">
    <vt:lpwstr/>
  </property>
  <property fmtid="{D5CDD505-2E9C-101B-9397-08002B2CF9AE}" pid="42" name="NLLTemplateFolderDescription">
    <vt:lpwstr/>
  </property>
  <property fmtid="{D5CDD505-2E9C-101B-9397-08002B2CF9AE}" pid="43" name="TLVCodeAction">
    <vt:lpwstr/>
  </property>
  <property fmtid="{D5CDD505-2E9C-101B-9397-08002B2CF9AE}" pid="44" name="RadiologicalCode">
    <vt:lpwstr/>
  </property>
  <property fmtid="{D5CDD505-2E9C-101B-9397-08002B2CF9AE}" pid="45" name="References">
    <vt:lpwstr/>
  </property>
  <property fmtid="{D5CDD505-2E9C-101B-9397-08002B2CF9AE}" pid="46" name="prdProcess">
    <vt:lpwstr/>
  </property>
  <property fmtid="{D5CDD505-2E9C-101B-9397-08002B2CF9AE}" pid="47" name="NLLProjectOrderStatus">
    <vt:lpwstr/>
  </property>
  <property fmtid="{D5CDD505-2E9C-101B-9397-08002B2CF9AE}" pid="49" name="NLLReferenceGroup">
    <vt:lpwstr/>
  </property>
  <property fmtid="{D5CDD505-2E9C-101B-9397-08002B2CF9AE}" pid="50" name="TLVCodeDiagnosis">
    <vt:lpwstr/>
  </property>
  <property fmtid="{D5CDD505-2E9C-101B-9397-08002B2CF9AE}" pid="51" name="PharmaceuticalCode">
    <vt:lpwstr/>
  </property>
  <property fmtid="{D5CDD505-2E9C-101B-9397-08002B2CF9AE}" pid="52" name="NLLInitiationDate">
    <vt:lpwstr/>
  </property>
  <property fmtid="{D5CDD505-2E9C-101B-9397-08002B2CF9AE}" pid="54" name="ReferencesTaxHTField0">
    <vt:lpwstr/>
  </property>
  <property fmtid="{D5CDD505-2E9C-101B-9397-08002B2CF9AE}" pid="55" name="NLLWindingUpDate">
    <vt:lpwstr/>
  </property>
  <property fmtid="{D5CDD505-2E9C-101B-9397-08002B2CF9AE}" pid="56" name="TLVCodeActionTaxHTField0">
    <vt:lpwstr/>
  </property>
  <property fmtid="{D5CDD505-2E9C-101B-9397-08002B2CF9AE}" pid="57" name="NLLProjectNr">
    <vt:lpwstr/>
  </property>
  <property fmtid="{D5CDD505-2E9C-101B-9397-08002B2CF9AE}" pid="58" name="Granska dokument">
    <vt:lpwstr>, </vt:lpwstr>
  </property>
  <property fmtid="{D5CDD505-2E9C-101B-9397-08002B2CF9AE}" pid="59" name="NLLProjectTypeTaxHTField0">
    <vt:lpwstr/>
  </property>
  <property fmtid="{D5CDD505-2E9C-101B-9397-08002B2CF9AE}" pid="60" name="NLLPTCProcessTeam">
    <vt:lpwstr/>
  </property>
  <property fmtid="{D5CDD505-2E9C-101B-9397-08002B2CF9AE}" pid="61" name="RadiologicalCodeTaxHTField0">
    <vt:lpwstr/>
  </property>
  <property fmtid="{D5CDD505-2E9C-101B-9397-08002B2CF9AE}" pid="62" name="NLLImplementationDate">
    <vt:lpwstr/>
  </property>
  <property fmtid="{D5CDD505-2E9C-101B-9397-08002B2CF9AE}" pid="63" name="NLLProjectDivision">
    <vt:lpwstr/>
  </property>
  <property fmtid="{D5CDD505-2E9C-101B-9397-08002B2CF9AE}" pid="64" name="PsychiatricCode">
    <vt:lpwstr/>
  </property>
  <property fmtid="{D5CDD505-2E9C-101B-9397-08002B2CF9AE}" pid="65" name="Publicera dokument">
    <vt:lpwstr>, </vt:lpwstr>
  </property>
  <property fmtid="{D5CDD505-2E9C-101B-9397-08002B2CF9AE}" pid="66" name="NLLProjectType">
    <vt:lpwstr/>
  </property>
  <property fmtid="{D5CDD505-2E9C-101B-9397-08002B2CF9AE}" pid="67" name="AnalysisName">
    <vt:lpwstr/>
  </property>
  <property fmtid="{D5CDD505-2E9C-101B-9397-08002B2CF9AE}" pid="68" name="NLLMtptCodeTaxHTField0">
    <vt:lpwstr/>
  </property>
  <property fmtid="{D5CDD505-2E9C-101B-9397-08002B2CF9AE}" pid="69" name="NLLLatestProjectTrackingDate">
    <vt:lpwstr/>
  </property>
  <property fmtid="{D5CDD505-2E9C-101B-9397-08002B2CF9AE}" pid="70" name="NLLDocumentType">
    <vt:lpwstr>1021;#Presentation|981e6eac-a633-4de2-91a2-d5e48e1c0d00</vt:lpwstr>
  </property>
  <property fmtid="{D5CDD505-2E9C-101B-9397-08002B2CF9AE}" pid="71" name="NLLProjectTypeText">
    <vt:lpwstr/>
  </property>
  <property fmtid="{D5CDD505-2E9C-101B-9397-08002B2CF9AE}" pid="72" name="NLLEstablishingDate">
    <vt:lpwstr/>
  </property>
  <property fmtid="{D5CDD505-2E9C-101B-9397-08002B2CF9AE}" pid="73" name="NLLProjectMember">
    <vt:lpwstr/>
  </property>
  <property fmtid="{D5CDD505-2E9C-101B-9397-08002B2CF9AE}" pid="74" name="NLLProcessTeamLookup">
    <vt:lpwstr/>
  </property>
  <property fmtid="{D5CDD505-2E9C-101B-9397-08002B2CF9AE}" pid="75" name="CareActionCodeNonSurgicalTaxHTField0">
    <vt:lpwstr/>
  </property>
  <property fmtid="{D5CDD505-2E9C-101B-9397-08002B2CF9AE}" pid="76" name="CompulsoryActionTaxHTField0">
    <vt:lpwstr/>
  </property>
  <property fmtid="{D5CDD505-2E9C-101B-9397-08002B2CF9AE}" pid="77" name="NLLMeetingType">
    <vt:lpwstr/>
  </property>
  <property fmtid="{D5CDD505-2E9C-101B-9397-08002B2CF9AE}" pid="78" name="NLLProjectLeaderDiv">
    <vt:lpwstr/>
  </property>
  <property fmtid="{D5CDD505-2E9C-101B-9397-08002B2CF9AE}" pid="79" name="NLLProjectName">
    <vt:lpwstr/>
  </property>
  <property fmtid="{D5CDD505-2E9C-101B-9397-08002B2CF9AE}" pid="81" name="NLLMtptCode">
    <vt:lpwstr/>
  </property>
  <property fmtid="{D5CDD505-2E9C-101B-9397-08002B2CF9AE}" pid="82" name="ICD10Code">
    <vt:lpwstr/>
  </property>
  <property fmtid="{D5CDD505-2E9C-101B-9397-08002B2CF9AE}" pid="83" name="NLLProjectStatus">
    <vt:lpwstr/>
  </property>
  <property fmtid="{D5CDD505-2E9C-101B-9397-08002B2CF9AE}" pid="84" name="_dlc_policyId">
    <vt:lpwstr>0x010100D7963E0E5B7A40E5AEA07389401D709F007B1238BBD93543428C20870054E92DBF|1214505165</vt:lpwstr>
  </property>
  <property fmtid="{D5CDD505-2E9C-101B-9397-08002B2CF9AE}" pid="87"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9" name="_dlc_DocIdItemGuid">
    <vt:lpwstr>b7380060-6ca2-4a41-8d7e-43e05a902df4</vt:lpwstr>
  </property>
  <property fmtid="{D5CDD505-2E9C-101B-9397-08002B2CF9AE}" pid="91" name="TaxCatchAll">
    <vt:lpwstr>7816;#Länsstyrgrupp|40c9582e-9040-4ee0-a5ab-267ced39ceea;#7815;#LSG;#8167;#190123;#5037;#bilaga;#1021;#Presentation|981e6eac-a633-4de2-91a2-d5e48e1c0d00;#7684;#2019</vt:lpwstr>
  </property>
  <property fmtid="{D5CDD505-2E9C-101B-9397-08002B2CF9AE}" pid="93" name="_dlc_ItemStageId">
    <vt:lpwstr/>
  </property>
  <property fmtid="{D5CDD505-2E9C-101B-9397-08002B2CF9AE}" pid="95" name="Order">
    <vt:r8>2424100</vt:r8>
  </property>
  <property fmtid="{D5CDD505-2E9C-101B-9397-08002B2CF9AE}" pid="96" name="xd_ProgID">
    <vt:lpwstr/>
  </property>
  <property fmtid="{D5CDD505-2E9C-101B-9397-08002B2CF9AE}" pid="97" name="_SourceUrl">
    <vt:lpwstr/>
  </property>
  <property fmtid="{D5CDD505-2E9C-101B-9397-08002B2CF9AE}" pid="98" name="_SharedFileIndex">
    <vt:lpwstr/>
  </property>
  <property fmtid="{D5CDD505-2E9C-101B-9397-08002B2CF9AE}" pid="99" name="TemplateUrl">
    <vt:lpwstr/>
  </property>
  <property fmtid="{D5CDD505-2E9C-101B-9397-08002B2CF9AE}" pid="101" name="NLLDecisionLevelGoverning">
    <vt:lpwstr/>
  </property>
  <property fmtid="{D5CDD505-2E9C-101B-9397-08002B2CF9AE}" pid="102" name="NLLFactOwner">
    <vt:lpwstr/>
  </property>
  <property fmtid="{D5CDD505-2E9C-101B-9397-08002B2CF9AE}" pid="103" name="NLLFactOwnerText">
    <vt:lpwstr/>
  </property>
  <property fmtid="{D5CDD505-2E9C-101B-9397-08002B2CF9AE}" pid="104" name="xd_Signature">
    <vt:bool>false</vt:bool>
  </property>
  <property fmtid="{D5CDD505-2E9C-101B-9397-08002B2CF9AE}" pid="105" name="NLLDecisionLevel">
    <vt:lpwstr/>
  </property>
  <property fmtid="{D5CDD505-2E9C-101B-9397-08002B2CF9AE}" pid="106" name="NLLPTCProcessLeader">
    <vt:lpwstr/>
  </property>
  <property fmtid="{D5CDD505-2E9C-101B-9397-08002B2CF9AE}" pid="108" name="NLLPTCVISEditor">
    <vt:lpwstr/>
  </property>
</Properties>
</file>